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55"/>
  </p:notesMasterIdLst>
  <p:handoutMasterIdLst>
    <p:handoutMasterId r:id="rId56"/>
  </p:handoutMasterIdLst>
  <p:sldIdLst>
    <p:sldId id="294" r:id="rId5"/>
    <p:sldId id="318" r:id="rId6"/>
    <p:sldId id="298" r:id="rId7"/>
    <p:sldId id="290" r:id="rId8"/>
    <p:sldId id="333" r:id="rId9"/>
    <p:sldId id="334" r:id="rId10"/>
    <p:sldId id="335" r:id="rId11"/>
    <p:sldId id="295" r:id="rId12"/>
    <p:sldId id="322" r:id="rId13"/>
    <p:sldId id="336" r:id="rId14"/>
    <p:sldId id="323" r:id="rId15"/>
    <p:sldId id="296" r:id="rId16"/>
    <p:sldId id="299" r:id="rId17"/>
    <p:sldId id="337" r:id="rId18"/>
    <p:sldId id="297" r:id="rId19"/>
    <p:sldId id="340" r:id="rId20"/>
    <p:sldId id="342" r:id="rId21"/>
    <p:sldId id="341" r:id="rId22"/>
    <p:sldId id="332" r:id="rId23"/>
    <p:sldId id="300" r:id="rId24"/>
    <p:sldId id="344" r:id="rId25"/>
    <p:sldId id="301" r:id="rId26"/>
    <p:sldId id="302" r:id="rId27"/>
    <p:sldId id="346" r:id="rId28"/>
    <p:sldId id="345" r:id="rId29"/>
    <p:sldId id="347" r:id="rId30"/>
    <p:sldId id="348" r:id="rId31"/>
    <p:sldId id="326" r:id="rId32"/>
    <p:sldId id="319" r:id="rId33"/>
    <p:sldId id="303" r:id="rId34"/>
    <p:sldId id="311" r:id="rId35"/>
    <p:sldId id="307" r:id="rId36"/>
    <p:sldId id="308" r:id="rId37"/>
    <p:sldId id="309" r:id="rId38"/>
    <p:sldId id="310" r:id="rId39"/>
    <p:sldId id="306" r:id="rId40"/>
    <p:sldId id="312" r:id="rId41"/>
    <p:sldId id="313" r:id="rId42"/>
    <p:sldId id="314" r:id="rId43"/>
    <p:sldId id="317" r:id="rId44"/>
    <p:sldId id="315" r:id="rId45"/>
    <p:sldId id="327" r:id="rId46"/>
    <p:sldId id="320" r:id="rId47"/>
    <p:sldId id="324" r:id="rId48"/>
    <p:sldId id="325" r:id="rId49"/>
    <p:sldId id="328" r:id="rId50"/>
    <p:sldId id="329" r:id="rId51"/>
    <p:sldId id="330" r:id="rId52"/>
    <p:sldId id="331" r:id="rId53"/>
    <p:sldId id="280" r:id="rId54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_Image version" id="{E8D0D622-F6C6-F44A-B365-B4A5FF6195C2}">
          <p14:sldIdLst/>
        </p14:section>
        <p14:section name="Contents page" id="{9D221634-295C-7843-AF5C-A0CB4F229241}">
          <p14:sldIdLst>
            <p14:sldId id="294"/>
            <p14:sldId id="318"/>
          </p14:sldIdLst>
        </p14:section>
        <p14:section name="Chapter page" id="{FD05EE94-C931-8C4B-83A2-004B32AA1207}">
          <p14:sldIdLst>
            <p14:sldId id="298"/>
            <p14:sldId id="290"/>
            <p14:sldId id="333"/>
            <p14:sldId id="334"/>
            <p14:sldId id="335"/>
            <p14:sldId id="295"/>
            <p14:sldId id="322"/>
            <p14:sldId id="336"/>
            <p14:sldId id="323"/>
            <p14:sldId id="296"/>
            <p14:sldId id="299"/>
            <p14:sldId id="337"/>
            <p14:sldId id="297"/>
            <p14:sldId id="340"/>
            <p14:sldId id="342"/>
            <p14:sldId id="341"/>
            <p14:sldId id="332"/>
            <p14:sldId id="300"/>
            <p14:sldId id="344"/>
            <p14:sldId id="301"/>
            <p14:sldId id="302"/>
            <p14:sldId id="346"/>
            <p14:sldId id="345"/>
            <p14:sldId id="347"/>
            <p14:sldId id="348"/>
            <p14:sldId id="326"/>
            <p14:sldId id="319"/>
            <p14:sldId id="303"/>
            <p14:sldId id="311"/>
            <p14:sldId id="307"/>
            <p14:sldId id="308"/>
            <p14:sldId id="309"/>
            <p14:sldId id="310"/>
            <p14:sldId id="306"/>
            <p14:sldId id="312"/>
            <p14:sldId id="313"/>
            <p14:sldId id="314"/>
            <p14:sldId id="317"/>
            <p14:sldId id="315"/>
            <p14:sldId id="327"/>
            <p14:sldId id="320"/>
            <p14:sldId id="324"/>
            <p14:sldId id="325"/>
            <p14:sldId id="328"/>
            <p14:sldId id="329"/>
            <p14:sldId id="330"/>
            <p14:sldId id="331"/>
          </p14:sldIdLst>
        </p14:section>
        <p14:section name="End page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9002F"/>
    <a:srgbClr val="C7000B"/>
    <a:srgbClr val="575756"/>
    <a:srgbClr val="4B4C4B"/>
    <a:srgbClr val="353530"/>
    <a:srgbClr val="4D4D4C"/>
    <a:srgbClr val="DD4654"/>
    <a:srgbClr val="FFFFFF"/>
    <a:srgbClr val="F3D2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7046"/>
  </p:normalViewPr>
  <p:slideViewPr>
    <p:cSldViewPr snapToGrid="0" snapToObjects="1">
      <p:cViewPr varScale="1">
        <p:scale>
          <a:sx n="122" d="100"/>
          <a:sy n="122" d="100"/>
        </p:scale>
        <p:origin x="232" y="9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zh-CN" altLang="en-US" dirty="0"/>
              <a:t>尽管这是论文里提出的点，但近期我的师兄进行的实验中观察到，这个“</a:t>
            </a:r>
            <a:r>
              <a:rPr lang="en-US" altLang="zh-CN" dirty="0"/>
              <a:t>5</a:t>
            </a:r>
            <a:r>
              <a:rPr lang="zh-CN" altLang="en-US" dirty="0"/>
              <a:t>倍”或许并非使用最新的 </a:t>
            </a:r>
            <a:r>
              <a:rPr lang="en-US" altLang="zh-CN" dirty="0" err="1"/>
              <a:t>FlashAttention</a:t>
            </a:r>
            <a:r>
              <a:rPr lang="zh-CN" altLang="en-US" dirty="0"/>
              <a:t> </a:t>
            </a:r>
            <a:r>
              <a:rPr lang="en-US" altLang="zh-CN" dirty="0"/>
              <a:t>(v2)</a:t>
            </a:r>
            <a:r>
              <a:rPr lang="zh-CN" altLang="en-US" dirty="0"/>
              <a:t> 进行比较，而是基于旧版本的实验得出的结论；在最新版本中，如果只测试 </a:t>
            </a:r>
            <a:r>
              <a:rPr lang="en-US" altLang="zh-CN" dirty="0"/>
              <a:t>transformer</a:t>
            </a:r>
            <a:r>
              <a:rPr lang="zh-CN" altLang="en-US" dirty="0"/>
              <a:t> 与 基本</a:t>
            </a:r>
            <a:r>
              <a:rPr lang="en-US" altLang="zh-CN" dirty="0"/>
              <a:t>mamba</a:t>
            </a:r>
            <a:r>
              <a:rPr lang="zh-CN" altLang="en-US" dirty="0"/>
              <a:t>结构，当处理的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token</a:t>
            </a:r>
            <a:r>
              <a:rPr lang="zh-CN" altLang="en-US" dirty="0"/>
              <a:t>数量大于</a:t>
            </a:r>
            <a:r>
              <a:rPr lang="en-US" altLang="zh-CN" dirty="0"/>
              <a:t>30K</a:t>
            </a:r>
            <a:r>
              <a:rPr lang="zh-CN" altLang="en-US" dirty="0"/>
              <a:t>左右时，</a:t>
            </a:r>
            <a:r>
              <a:rPr lang="en-US" altLang="zh-CN" dirty="0"/>
              <a:t>mamba</a:t>
            </a:r>
            <a:r>
              <a:rPr lang="zh-CN" altLang="en-US" dirty="0"/>
              <a:t>才会有显著的性能提升，而在目前的</a:t>
            </a:r>
            <a:r>
              <a:rPr lang="en-US" altLang="zh-CN" dirty="0"/>
              <a:t>LLM</a:t>
            </a:r>
            <a:r>
              <a:rPr lang="zh-CN" altLang="en-US" dirty="0"/>
              <a:t>中</a:t>
            </a:r>
            <a:r>
              <a:rPr lang="en-US" altLang="zh-CN" dirty="0"/>
              <a:t>context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并没有这么大，此时的 </a:t>
            </a:r>
            <a:r>
              <a:rPr lang="en-US" altLang="zh-CN" dirty="0"/>
              <a:t>mamba</a:t>
            </a:r>
            <a:r>
              <a:rPr lang="zh-CN" altLang="en-US" dirty="0"/>
              <a:t> 和 </a:t>
            </a:r>
            <a:r>
              <a:rPr lang="en-US" altLang="zh-CN" dirty="0" err="1"/>
              <a:t>transfomer</a:t>
            </a:r>
            <a:r>
              <a:rPr lang="zh-CN" altLang="en-US" dirty="0"/>
              <a:t> 的速度差不了太多。</a:t>
            </a:r>
            <a:endParaRPr lang="en-US" altLang="zh-CN" dirty="0"/>
          </a:p>
          <a:p>
            <a:pPr lvl="2"/>
            <a:r>
              <a:rPr lang="zh-CN" altLang="en-US" dirty="0"/>
              <a:t>此观点</a:t>
            </a:r>
            <a:r>
              <a:rPr lang="zh-CN" altLang="en-CN" dirty="0"/>
              <a:t>仅基于</a:t>
            </a:r>
            <a:r>
              <a:rPr lang="zh-CN" altLang="en-US" dirty="0"/>
              <a:t>个人实验数据，暂时没有</a:t>
            </a:r>
            <a:r>
              <a:rPr lang="en-US" altLang="zh-CN" dirty="0"/>
              <a:t>reference</a:t>
            </a:r>
            <a:r>
              <a:rPr lang="zh-CN" altLang="en-US" dirty="0"/>
              <a:t>，相关评测结果或许在不久后会有学者发表。这里提及仅作为一种怀疑。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3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Reddit</a:t>
            </a:r>
            <a:r>
              <a:rPr kumimoji="1" lang="zh-CN" alt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mamba</a:t>
            </a:r>
            <a:r>
              <a:rPr kumimoji="1" lang="zh-CN" alt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讨论帖：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6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www.reddit.com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/r/</a:t>
            </a:r>
            <a:r>
              <a:rPr kumimoji="1" lang="en-US" altLang="zh-CN" sz="16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MachineLearning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/comments/190q1vb/</a:t>
            </a:r>
            <a:r>
              <a:rPr kumimoji="1" lang="en-US" altLang="zh-CN" sz="16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d_so_mamba_vs_transformers_is_the_hype_real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endParaRPr kumimoji="1" lang="en-CN" sz="1600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36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re</a:t>
            </a:r>
            <a:r>
              <a:rPr lang="en-US" altLang="zh-CN" dirty="0"/>
              <a:t>-</a:t>
            </a:r>
            <a:r>
              <a:rPr lang="en-CN" dirty="0"/>
              <a:t>norm</a:t>
            </a:r>
            <a:r>
              <a:rPr lang="zh-CN" altLang="en-US" dirty="0"/>
              <a:t>：输入数据先进行</a:t>
            </a:r>
            <a:r>
              <a:rPr lang="en-US" altLang="zh-CN" dirty="0"/>
              <a:t>norm</a:t>
            </a:r>
            <a:r>
              <a:rPr lang="zh-CN" altLang="en-US" dirty="0"/>
              <a:t>，再继续走到 </a:t>
            </a:r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模块中。 </a:t>
            </a:r>
            <a:endParaRPr lang="en-US" altLang="zh-CN" dirty="0"/>
          </a:p>
          <a:p>
            <a:r>
              <a:rPr lang="en-CN" dirty="0"/>
              <a:t>RoP的名字来源是因为引用了</a:t>
            </a:r>
            <a:r>
              <a:rPr lang="zh-CN" altLang="en-US" dirty="0"/>
              <a:t>“复数表示”，在复数乘法中，对 </a:t>
            </a:r>
            <a:r>
              <a:rPr lang="en-US" altLang="zh-CN" dirty="0"/>
              <a:t>q</a:t>
            </a:r>
            <a:r>
              <a:rPr lang="zh-CN" altLang="en-US" dirty="0"/>
              <a:t>和</a:t>
            </a:r>
            <a:r>
              <a:rPr lang="en-US" altLang="zh-CN" dirty="0"/>
              <a:t>k</a:t>
            </a:r>
            <a:r>
              <a:rPr lang="zh-CN" altLang="en-US" dirty="0"/>
              <a:t> 做的变换实际上</a:t>
            </a:r>
            <a:r>
              <a:rPr lang="en-US" altLang="zh-CN" dirty="0"/>
              <a:t>【</a:t>
            </a:r>
            <a:r>
              <a:rPr lang="zh-CN" altLang="en-US" dirty="0"/>
              <a:t>等价于向量旋转</a:t>
            </a:r>
            <a:r>
              <a:rPr lang="en-US" altLang="zh-CN" dirty="0"/>
              <a:t>】</a:t>
            </a:r>
            <a:r>
              <a:rPr lang="zh-CN" altLang="en-US" dirty="0"/>
              <a:t>，故称为</a:t>
            </a:r>
            <a:r>
              <a:rPr lang="en-US" altLang="zh-CN" dirty="0"/>
              <a:t>【</a:t>
            </a:r>
            <a:r>
              <a:rPr lang="zh-CN" altLang="en-US" dirty="0"/>
              <a:t>旋转式位置编码</a:t>
            </a:r>
            <a:r>
              <a:rPr lang="en-US" altLang="zh-CN" dirty="0"/>
              <a:t>】</a:t>
            </a:r>
            <a:r>
              <a:rPr lang="zh-CN" altLang="en-US" dirty="0"/>
              <a:t>。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39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7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里对</a:t>
            </a:r>
            <a:r>
              <a:rPr lang="en-US" altLang="zh-CN" dirty="0"/>
              <a:t>A</a:t>
            </a:r>
            <a:r>
              <a:rPr lang="zh-CN" altLang="en-US" dirty="0"/>
              <a:t>进行离散化的时候使用了</a:t>
            </a:r>
            <a:r>
              <a:rPr lang="en-US" altLang="zh-CN" dirty="0" err="1"/>
              <a:t>HiPPO</a:t>
            </a:r>
            <a:r>
              <a:rPr lang="zh-CN" altLang="en-US" dirty="0"/>
              <a:t>等理论推导，由于时间限制没有深究，参考博客：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/p/684231320</a:t>
            </a:r>
          </a:p>
          <a:p>
            <a:endParaRPr lang="en-US" dirty="0"/>
          </a:p>
          <a:p>
            <a:r>
              <a:rPr lang="en-US" dirty="0" err="1"/>
              <a:t>演变历程</a:t>
            </a:r>
            <a:r>
              <a:rPr lang="zh-CN" altLang="en-US" dirty="0"/>
              <a:t>： </a:t>
            </a:r>
            <a:r>
              <a:rPr lang="en-US" altLang="zh-CN" dirty="0" err="1"/>
              <a:t>HiPPO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S4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mamba</a:t>
            </a:r>
            <a:br>
              <a:rPr lang="en-US" altLang="zh-CN" dirty="0"/>
            </a:br>
            <a:r>
              <a:rPr lang="zh-CN" altLang="en-US" dirty="0"/>
              <a:t>在</a:t>
            </a:r>
            <a:r>
              <a:rPr lang="en-US" altLang="zh-CN" dirty="0"/>
              <a:t>S4</a:t>
            </a:r>
            <a:r>
              <a:rPr lang="zh-CN" altLang="en-US" dirty="0"/>
              <a:t>中使用了</a:t>
            </a:r>
            <a:r>
              <a:rPr lang="en-US" altLang="zh-CN" dirty="0" err="1"/>
              <a:t>HiPPO</a:t>
            </a:r>
            <a:r>
              <a:rPr lang="zh-CN" altLang="en-US" dirty="0"/>
              <a:t>的优点：通过将</a:t>
            </a:r>
            <a:r>
              <a:rPr lang="en-US" altLang="zh-CN" dirty="0"/>
              <a:t>A</a:t>
            </a:r>
            <a:r>
              <a:rPr lang="zh-CN" altLang="en-US" dirty="0"/>
              <a:t>矩阵初始化为</a:t>
            </a:r>
            <a:r>
              <a:rPr lang="en-US" altLang="zh-CN" dirty="0" err="1"/>
              <a:t>HiPPO</a:t>
            </a:r>
            <a:r>
              <a:rPr lang="zh-CN" altLang="en-US" dirty="0"/>
              <a:t>理论指定的特殊矩阵后，将使得</a:t>
            </a:r>
            <a:r>
              <a:rPr lang="en-US" altLang="zh-CN" dirty="0"/>
              <a:t>SSM</a:t>
            </a:r>
            <a:r>
              <a:rPr lang="zh-CN" altLang="en-US" dirty="0"/>
              <a:t>在数学和实验上捕捉到 </a:t>
            </a:r>
            <a:r>
              <a:rPr lang="en-US" altLang="zh-CN" dirty="0"/>
              <a:t>Long-Range</a:t>
            </a:r>
            <a:r>
              <a:rPr lang="zh-CN" altLang="en-US" dirty="0"/>
              <a:t> </a:t>
            </a:r>
            <a:r>
              <a:rPr lang="en-US" altLang="zh-CN" dirty="0"/>
              <a:t>Dependencies</a:t>
            </a:r>
            <a:r>
              <a:rPr lang="zh-CN" altLang="en-US" dirty="0"/>
              <a:t>，从而让性能有一定提升；进一步地，为了减少</a:t>
            </a:r>
            <a:r>
              <a:rPr lang="en-US" altLang="zh-CN" dirty="0"/>
              <a:t>SSM</a:t>
            </a:r>
            <a:r>
              <a:rPr lang="zh-CN" altLang="en-US" dirty="0"/>
              <a:t>的计算复杂度，作者推导了一个引理（</a:t>
            </a:r>
            <a:r>
              <a:rPr lang="en-US" altLang="zh-CN" dirty="0"/>
              <a:t>Lemma</a:t>
            </a:r>
            <a:r>
              <a:rPr lang="zh-CN" altLang="en-US" dirty="0"/>
              <a:t>），证明了</a:t>
            </a:r>
            <a:r>
              <a:rPr lang="zh-CN" altLang="en-CN" dirty="0"/>
              <a:t>对角化</a:t>
            </a:r>
            <a:r>
              <a:rPr lang="zh-CN" altLang="en-US" dirty="0"/>
              <a:t>在</a:t>
            </a:r>
            <a:r>
              <a:rPr lang="en-US" altLang="zh-CN" dirty="0"/>
              <a:t>SSM</a:t>
            </a:r>
            <a:r>
              <a:rPr lang="zh-CN" altLang="en-US" dirty="0"/>
              <a:t>中能降低时间复杂度；由于作者发现直接对</a:t>
            </a:r>
            <a:r>
              <a:rPr lang="en-US" altLang="zh-CN" dirty="0"/>
              <a:t>A</a:t>
            </a:r>
            <a:r>
              <a:rPr lang="zh-CN" altLang="en-US" dirty="0"/>
              <a:t>矩阵进行对角化会导致数值溢出，作者采用了相似矩阵的做法，将</a:t>
            </a:r>
            <a:r>
              <a:rPr lang="en-US" altLang="zh-CN" dirty="0"/>
              <a:t>A</a:t>
            </a:r>
            <a:r>
              <a:rPr lang="zh-CN" altLang="en-US" dirty="0"/>
              <a:t>矩阵转换为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，从而真正地</a:t>
            </a:r>
            <a:r>
              <a:rPr lang="zh-CN" altLang="en-CN" dirty="0"/>
              <a:t>将</a:t>
            </a:r>
            <a:r>
              <a:rPr lang="zh-CN" altLang="en-US" dirty="0"/>
              <a:t>时间复杂度降下来了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4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里对</a:t>
            </a:r>
            <a:r>
              <a:rPr lang="en-US" altLang="zh-CN" dirty="0"/>
              <a:t>A</a:t>
            </a:r>
            <a:r>
              <a:rPr lang="zh-CN" altLang="en-US" dirty="0"/>
              <a:t>进行离散化的时候使用了</a:t>
            </a:r>
            <a:r>
              <a:rPr lang="en-US" altLang="zh-CN" dirty="0" err="1"/>
              <a:t>HiPPO</a:t>
            </a:r>
            <a:r>
              <a:rPr lang="zh-CN" altLang="en-US" dirty="0"/>
              <a:t>等理论推导，由于时间限制没有深究，参考博客：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/p/684231320</a:t>
            </a:r>
          </a:p>
          <a:p>
            <a:endParaRPr lang="en-US" dirty="0"/>
          </a:p>
          <a:p>
            <a:r>
              <a:rPr lang="en-US" dirty="0" err="1"/>
              <a:t>演变历程</a:t>
            </a:r>
            <a:r>
              <a:rPr lang="zh-CN" altLang="en-US" dirty="0"/>
              <a:t>： </a:t>
            </a:r>
            <a:r>
              <a:rPr lang="en-US" altLang="zh-CN" dirty="0" err="1"/>
              <a:t>HiPPO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S4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mamba</a:t>
            </a:r>
            <a:br>
              <a:rPr lang="en-US" altLang="zh-CN" dirty="0"/>
            </a:br>
            <a:r>
              <a:rPr lang="zh-CN" altLang="en-US" dirty="0"/>
              <a:t>在</a:t>
            </a:r>
            <a:r>
              <a:rPr lang="en-US" altLang="zh-CN" dirty="0"/>
              <a:t>S4</a:t>
            </a:r>
            <a:r>
              <a:rPr lang="zh-CN" altLang="en-US" dirty="0"/>
              <a:t>中使用了</a:t>
            </a:r>
            <a:r>
              <a:rPr lang="en-US" altLang="zh-CN" dirty="0" err="1"/>
              <a:t>HiPPO</a:t>
            </a:r>
            <a:r>
              <a:rPr lang="zh-CN" altLang="en-US" dirty="0"/>
              <a:t>的优点：通过将</a:t>
            </a:r>
            <a:r>
              <a:rPr lang="en-US" altLang="zh-CN" dirty="0"/>
              <a:t>A</a:t>
            </a:r>
            <a:r>
              <a:rPr lang="zh-CN" altLang="en-US" dirty="0"/>
              <a:t>矩阵初始化为</a:t>
            </a:r>
            <a:r>
              <a:rPr lang="en-US" altLang="zh-CN" dirty="0" err="1"/>
              <a:t>HiPPO</a:t>
            </a:r>
            <a:r>
              <a:rPr lang="zh-CN" altLang="en-US" dirty="0"/>
              <a:t>理论指定的特殊矩阵后，将使得</a:t>
            </a:r>
            <a:r>
              <a:rPr lang="en-US" altLang="zh-CN" dirty="0"/>
              <a:t>SSM</a:t>
            </a:r>
            <a:r>
              <a:rPr lang="zh-CN" altLang="en-US" dirty="0"/>
              <a:t>在数学和实验上捕捉到 </a:t>
            </a:r>
            <a:r>
              <a:rPr lang="en-US" altLang="zh-CN" dirty="0"/>
              <a:t>Long-Range</a:t>
            </a:r>
            <a:r>
              <a:rPr lang="zh-CN" altLang="en-US" dirty="0"/>
              <a:t> </a:t>
            </a:r>
            <a:r>
              <a:rPr lang="en-US" altLang="zh-CN" dirty="0"/>
              <a:t>Dependencies</a:t>
            </a:r>
            <a:r>
              <a:rPr lang="zh-CN" altLang="en-US" dirty="0"/>
              <a:t>，从而让性能有一定提升；进一步地，为了减少</a:t>
            </a:r>
            <a:r>
              <a:rPr lang="en-US" altLang="zh-CN" dirty="0"/>
              <a:t>SSM</a:t>
            </a:r>
            <a:r>
              <a:rPr lang="zh-CN" altLang="en-US" dirty="0"/>
              <a:t>的计算复杂度，作者推导了一个引理（</a:t>
            </a:r>
            <a:r>
              <a:rPr lang="en-US" altLang="zh-CN" dirty="0"/>
              <a:t>Lemma</a:t>
            </a:r>
            <a:r>
              <a:rPr lang="zh-CN" altLang="en-US" dirty="0"/>
              <a:t>），证明了</a:t>
            </a:r>
            <a:r>
              <a:rPr lang="zh-CN" altLang="en-CN" dirty="0"/>
              <a:t>对角化</a:t>
            </a:r>
            <a:r>
              <a:rPr lang="zh-CN" altLang="en-US" dirty="0"/>
              <a:t>在</a:t>
            </a:r>
            <a:r>
              <a:rPr lang="en-US" altLang="zh-CN" dirty="0"/>
              <a:t>SSM</a:t>
            </a:r>
            <a:r>
              <a:rPr lang="zh-CN" altLang="en-US" dirty="0"/>
              <a:t>中能降低时间复杂度；由于作者发现直接对</a:t>
            </a:r>
            <a:r>
              <a:rPr lang="en-US" altLang="zh-CN" dirty="0"/>
              <a:t>A</a:t>
            </a:r>
            <a:r>
              <a:rPr lang="zh-CN" altLang="en-US" dirty="0"/>
              <a:t>矩阵进行对角化会导致数值溢出，作者采用了相似矩阵的做法，将</a:t>
            </a:r>
            <a:r>
              <a:rPr lang="en-US" altLang="zh-CN" dirty="0"/>
              <a:t>A</a:t>
            </a:r>
            <a:r>
              <a:rPr lang="zh-CN" altLang="en-US" dirty="0"/>
              <a:t>矩阵转换为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，从而真正地</a:t>
            </a:r>
            <a:r>
              <a:rPr lang="zh-CN" altLang="en-CN" dirty="0"/>
              <a:t>将</a:t>
            </a:r>
            <a:r>
              <a:rPr lang="zh-CN" altLang="en-US" dirty="0"/>
              <a:t>时间复杂度降下来了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67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里对</a:t>
            </a:r>
            <a:r>
              <a:rPr lang="en-US" altLang="zh-CN" dirty="0"/>
              <a:t>A</a:t>
            </a:r>
            <a:r>
              <a:rPr lang="zh-CN" altLang="en-US" dirty="0"/>
              <a:t>进行离散化的时候使用了</a:t>
            </a:r>
            <a:r>
              <a:rPr lang="en-US" altLang="zh-CN" dirty="0" err="1"/>
              <a:t>HiPPO</a:t>
            </a:r>
            <a:r>
              <a:rPr lang="zh-CN" altLang="en-US" dirty="0"/>
              <a:t>等理论推导，由于时间限制没有深究，参考博客：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/p/684231320</a:t>
            </a:r>
          </a:p>
          <a:p>
            <a:endParaRPr lang="en-US" dirty="0"/>
          </a:p>
          <a:p>
            <a:r>
              <a:rPr lang="en-US" dirty="0" err="1"/>
              <a:t>演变历程</a:t>
            </a:r>
            <a:r>
              <a:rPr lang="zh-CN" altLang="en-US" dirty="0"/>
              <a:t>： </a:t>
            </a:r>
            <a:r>
              <a:rPr lang="en-US" altLang="zh-CN" dirty="0" err="1"/>
              <a:t>HiPPO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S4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mamba</a:t>
            </a:r>
            <a:br>
              <a:rPr lang="en-US" altLang="zh-CN" dirty="0"/>
            </a:br>
            <a:r>
              <a:rPr lang="zh-CN" altLang="en-US" dirty="0"/>
              <a:t>在</a:t>
            </a:r>
            <a:r>
              <a:rPr lang="en-US" altLang="zh-CN" dirty="0"/>
              <a:t>S4</a:t>
            </a:r>
            <a:r>
              <a:rPr lang="zh-CN" altLang="en-US" dirty="0"/>
              <a:t>中使用了</a:t>
            </a:r>
            <a:r>
              <a:rPr lang="en-US" altLang="zh-CN" dirty="0" err="1"/>
              <a:t>HiPPO</a:t>
            </a:r>
            <a:r>
              <a:rPr lang="zh-CN" altLang="en-US" dirty="0"/>
              <a:t>的优点：通过将</a:t>
            </a:r>
            <a:r>
              <a:rPr lang="en-US" altLang="zh-CN" dirty="0"/>
              <a:t>A</a:t>
            </a:r>
            <a:r>
              <a:rPr lang="zh-CN" altLang="en-US" dirty="0"/>
              <a:t>矩阵初始化为</a:t>
            </a:r>
            <a:r>
              <a:rPr lang="en-US" altLang="zh-CN" dirty="0" err="1"/>
              <a:t>HiPPO</a:t>
            </a:r>
            <a:r>
              <a:rPr lang="zh-CN" altLang="en-US" dirty="0"/>
              <a:t>理论指定的特殊矩阵后，将使得</a:t>
            </a:r>
            <a:r>
              <a:rPr lang="en-US" altLang="zh-CN" dirty="0"/>
              <a:t>SSM</a:t>
            </a:r>
            <a:r>
              <a:rPr lang="zh-CN" altLang="en-US" dirty="0"/>
              <a:t>在数学和实验上捕捉到 </a:t>
            </a:r>
            <a:r>
              <a:rPr lang="en-US" altLang="zh-CN" dirty="0"/>
              <a:t>Long-Range</a:t>
            </a:r>
            <a:r>
              <a:rPr lang="zh-CN" altLang="en-US" dirty="0"/>
              <a:t> </a:t>
            </a:r>
            <a:r>
              <a:rPr lang="en-US" altLang="zh-CN" dirty="0"/>
              <a:t>Dependencies</a:t>
            </a:r>
            <a:r>
              <a:rPr lang="zh-CN" altLang="en-US" dirty="0"/>
              <a:t>，从而让性能有一定提升；进一步地，为了减少</a:t>
            </a:r>
            <a:r>
              <a:rPr lang="en-US" altLang="zh-CN" dirty="0"/>
              <a:t>SSM</a:t>
            </a:r>
            <a:r>
              <a:rPr lang="zh-CN" altLang="en-US" dirty="0"/>
              <a:t>的计算复杂度，作者推导了一个引理（</a:t>
            </a:r>
            <a:r>
              <a:rPr lang="en-US" altLang="zh-CN" dirty="0"/>
              <a:t>Lemma</a:t>
            </a:r>
            <a:r>
              <a:rPr lang="zh-CN" altLang="en-US" dirty="0"/>
              <a:t>），证明了</a:t>
            </a:r>
            <a:r>
              <a:rPr lang="zh-CN" altLang="en-CN" dirty="0"/>
              <a:t>对角化</a:t>
            </a:r>
            <a:r>
              <a:rPr lang="zh-CN" altLang="en-US" dirty="0"/>
              <a:t>在</a:t>
            </a:r>
            <a:r>
              <a:rPr lang="en-US" altLang="zh-CN" dirty="0"/>
              <a:t>SSM</a:t>
            </a:r>
            <a:r>
              <a:rPr lang="zh-CN" altLang="en-US" dirty="0"/>
              <a:t>中能降低时间复杂度；由于作者发现直接对</a:t>
            </a:r>
            <a:r>
              <a:rPr lang="en-US" altLang="zh-CN" dirty="0"/>
              <a:t>A</a:t>
            </a:r>
            <a:r>
              <a:rPr lang="zh-CN" altLang="en-US" dirty="0"/>
              <a:t>矩阵进行对角化会导致数值溢出，作者采用了相似矩阵的做法，将</a:t>
            </a:r>
            <a:r>
              <a:rPr lang="en-US" altLang="zh-CN" dirty="0"/>
              <a:t>A</a:t>
            </a:r>
            <a:r>
              <a:rPr lang="zh-CN" altLang="en-US" dirty="0"/>
              <a:t>矩阵转换为 </a:t>
            </a:r>
            <a:r>
              <a:rPr lang="en-US" altLang="zh-CN" dirty="0"/>
              <a:t>normal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，从而真正地</a:t>
            </a:r>
            <a:r>
              <a:rPr lang="zh-CN" altLang="en-CN" dirty="0"/>
              <a:t>将</a:t>
            </a:r>
            <a:r>
              <a:rPr lang="zh-CN" altLang="en-US" dirty="0"/>
              <a:t>时间复杂度降下来了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03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里对</a:t>
            </a:r>
            <a:r>
              <a:rPr lang="en-US" altLang="zh-CN" dirty="0"/>
              <a:t>A</a:t>
            </a:r>
            <a:r>
              <a:rPr lang="zh-CN" altLang="en-US" dirty="0"/>
              <a:t>进行离散化的时候使用了</a:t>
            </a:r>
            <a:r>
              <a:rPr lang="en-US" altLang="zh-CN" dirty="0" err="1"/>
              <a:t>HiPPO</a:t>
            </a:r>
            <a:r>
              <a:rPr lang="zh-CN" altLang="en-US" dirty="0"/>
              <a:t>等理论推导，由于时间问题没有深究，参考博客：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/p/684231320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97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里对</a:t>
            </a:r>
            <a:r>
              <a:rPr lang="en-US" altLang="zh-CN" dirty="0"/>
              <a:t>A</a:t>
            </a:r>
            <a:r>
              <a:rPr lang="zh-CN" altLang="en-US" dirty="0"/>
              <a:t>进行离散化的时候使用了</a:t>
            </a:r>
            <a:r>
              <a:rPr lang="en-US" altLang="zh-CN" dirty="0" err="1"/>
              <a:t>HiPPO</a:t>
            </a:r>
            <a:r>
              <a:rPr lang="zh-CN" altLang="en-US" dirty="0"/>
              <a:t>等理论推导，由于时间问题没有深究，参考博客：</a:t>
            </a:r>
            <a:r>
              <a:rPr lang="en-US" altLang="zh-CN" dirty="0"/>
              <a:t>https://</a:t>
            </a:r>
            <a:r>
              <a:rPr lang="en-US" altLang="zh-CN" dirty="0" err="1"/>
              <a:t>zhuanlan.zhihu.com</a:t>
            </a:r>
            <a:r>
              <a:rPr lang="en-US" altLang="zh-CN" dirty="0"/>
              <a:t>/p/684231320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67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N" dirty="0"/>
                  <a:t>S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里对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进行离散化的时候使用了</a:t>
                </a:r>
                <a:r>
                  <a:rPr lang="en-US" altLang="zh-CN" dirty="0" err="1"/>
                  <a:t>HiPPO</a:t>
                </a:r>
                <a:r>
                  <a:rPr lang="zh-CN" altLang="en-US" dirty="0"/>
                  <a:t>等理论推导，由于时间问题没有深究，参考博客：</a:t>
                </a:r>
                <a:r>
                  <a:rPr lang="en-US" altLang="zh-CN" dirty="0"/>
                  <a:t>https://</a:t>
                </a:r>
                <a:r>
                  <a:rPr lang="en-US" altLang="zh-CN" dirty="0" err="1"/>
                  <a:t>zhuanlan.zhihu.com</a:t>
                </a:r>
                <a:r>
                  <a:rPr lang="en-US" altLang="zh-CN" dirty="0"/>
                  <a:t>/p/684231320</a:t>
                </a:r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CN" dirty="0">
                    <a:solidFill>
                      <a:schemeClr val="accent1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dirty="0">
                    <a:solidFill>
                      <a:schemeClr val="accent1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虽然它用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kumimoji="1" lang="en-US" altLang="zh-CN" b="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  <a:cs typeface="Arial" panose="020B0604020202020204" pitchFamily="34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缓解了遗忘的缺点，但是它没有对</a:t>
                </a:r>
                <a:r>
                  <a:rPr 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的维度做任何改变，所以它其实依旧存在信息提取不全（或理解为长序列会遗忘</a:t>
                </a:r>
                <a:r>
                  <a:rPr lang="zh-CN" altLang="en-US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）的潜在问题！</a:t>
                </a:r>
                <a:endParaRPr lang="zh-CN" altLang="en-US" dirty="0">
                  <a:solidFill>
                    <a:schemeClr val="accent1"/>
                  </a:solidFill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CN" dirty="0"/>
                  <a:t>S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里对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进行离散化的时候使用了</a:t>
                </a:r>
                <a:r>
                  <a:rPr lang="en-US" altLang="zh-CN" dirty="0" err="1"/>
                  <a:t>HiPPO</a:t>
                </a:r>
                <a:r>
                  <a:rPr lang="zh-CN" altLang="en-US" dirty="0"/>
                  <a:t>等理论推导，由于时间问题没有深究，参考博客：</a:t>
                </a:r>
                <a:r>
                  <a:rPr lang="en-US" altLang="zh-CN" dirty="0"/>
                  <a:t>https://</a:t>
                </a:r>
                <a:r>
                  <a:rPr lang="en-US" altLang="zh-CN" dirty="0" err="1"/>
                  <a:t>zhuanlan.zhihu.com</a:t>
                </a:r>
                <a:r>
                  <a:rPr lang="en-US" altLang="zh-CN" dirty="0"/>
                  <a:t>/p/684231320</a:t>
                </a:r>
              </a:p>
              <a:p>
                <a:pPr marL="0" marR="0" lvl="0" indent="0" algn="l" defTabSz="121930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CN" dirty="0">
                    <a:solidFill>
                      <a:schemeClr val="accent1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S</a:t>
                </a:r>
                <a:r>
                  <a:rPr kumimoji="1" lang="en-US" altLang="zh-CN" dirty="0">
                    <a:solidFill>
                      <a:schemeClr val="accent1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4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虽然它用</a:t>
                </a:r>
                <a:r>
                  <a:rPr kumimoji="1" lang="en-US" altLang="zh-CN" b="0" i="0">
                    <a:solidFill>
                      <a:schemeClr val="accent1"/>
                    </a:solidFill>
                    <a:effectLst/>
                    <a:latin typeface="Cambria Math" panose="02040503050406030204" pitchFamily="18" charset="0"/>
                    <a:ea typeface="PingFang SC" panose="020B0400000000000000" pitchFamily="34" charset="-122"/>
                    <a:cs typeface="Arial" panose="020B0604020202020204" pitchFamily="34" charset="0"/>
                  </a:rPr>
                  <a:t>𝐴 ̅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缓解了遗忘的缺点，但是它没有对</a:t>
                </a:r>
                <a:r>
                  <a:rPr 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的维度做任何改变，所以它其实依旧存在信息提取不全（或理解为长序列会遗忘</a:t>
                </a:r>
                <a:r>
                  <a:rPr lang="zh-CN" altLang="en-US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）的潜在问题！</a:t>
                </a:r>
                <a:endParaRPr lang="zh-CN" altLang="en-US" dirty="0">
                  <a:solidFill>
                    <a:schemeClr val="accent1"/>
                  </a:solidFill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CN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1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6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4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plo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67"/>
          <a:stretch/>
        </p:blipFill>
        <p:spPr>
          <a:xfrm>
            <a:off x="0" y="0"/>
            <a:ext cx="12206140" cy="5594695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C6FADA1-64AC-754D-8189-CC7486A73A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855" y="6237532"/>
            <a:ext cx="1483104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0221E27-F39A-5848-9F2D-07F8693DF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6005" y="1940429"/>
            <a:ext cx="6522800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08BA7CF-6D0E-3345-90BD-85C5AFAE5B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4275" y="900634"/>
            <a:ext cx="6586025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llig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04"/>
          <a:stretch/>
        </p:blipFill>
        <p:spPr>
          <a:xfrm>
            <a:off x="0" y="375"/>
            <a:ext cx="12197432" cy="5599236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352597" y="2376386"/>
            <a:ext cx="744262" cy="762208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221E27-F39A-5848-9F2D-07F8693DF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6005" y="1940429"/>
            <a:ext cx="4181685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0C28CF6-72CE-7444-957F-92103ED40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855" y="6237532"/>
            <a:ext cx="1483104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BEE1CA6-ECDC-5D4C-AF96-D8818FE8831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4275" y="900634"/>
            <a:ext cx="6586025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76"/>
          <a:stretch/>
        </p:blipFill>
        <p:spPr>
          <a:xfrm>
            <a:off x="0" y="374"/>
            <a:ext cx="12197432" cy="5590529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0221E27-F39A-5848-9F2D-07F8693DF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6005" y="1940429"/>
            <a:ext cx="4913952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894DB30-FB81-8C43-84D2-D602CEBBF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855" y="6237532"/>
            <a:ext cx="1483104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5547E01-69EF-354E-A3D7-2F57B5B164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4275" y="900634"/>
            <a:ext cx="6586025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c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02"/>
          <a:stretch/>
        </p:blipFill>
        <p:spPr>
          <a:xfrm>
            <a:off x="0" y="-74021"/>
            <a:ext cx="12197432" cy="5668718"/>
          </a:xfrm>
          <a:prstGeom prst="rect">
            <a:avLst/>
          </a:prstGeom>
        </p:spPr>
      </p:pic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0221E27-F39A-5848-9F2D-07F8693DFA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6005" y="1940429"/>
            <a:ext cx="6522800" cy="1148459"/>
          </a:xfrm>
          <a:prstGeom prst="rect">
            <a:avLst/>
          </a:prstGeom>
        </p:spPr>
        <p:txBody>
          <a:bodyPr lIns="0" tIns="0" rIns="0" bIns="0"/>
          <a:lstStyle>
            <a:lvl1pPr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5CFD13-9C9C-6F4D-9AC2-E2D74CD60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2855" y="6237532"/>
            <a:ext cx="1483104" cy="279014"/>
          </a:xfrm>
          <a:prstGeom prst="rect">
            <a:avLst/>
          </a:prstGeom>
        </p:spPr>
        <p:txBody>
          <a:bodyPr lIns="0" tIns="0" rIns="0" bIns="0"/>
          <a:lstStyle>
            <a:lvl1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BE97340-3746-2843-A081-908ECE911D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4275" y="900634"/>
            <a:ext cx="6586025" cy="8138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s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6">
            <a:extLst>
              <a:ext uri="{FF2B5EF4-FFF2-40B4-BE49-F238E27FC236}">
                <a16:creationId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707688"/>
            <a:ext cx="22381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kumimoji="1" lang="zh-CN" altLang="en-US" sz="3636" dirty="0">
              <a:solidFill>
                <a:schemeClr val="tx1"/>
              </a:solidFill>
              <a:latin typeface="Arial" panose="020B0604020202020204" pitchFamily="34" charset="0"/>
              <a:ea typeface="Microsoft YaHei" charset="-122"/>
              <a:cs typeface="Arial" panose="020B0604020202020204" pitchFamily="34" charset="0"/>
            </a:endParaRPr>
          </a:p>
        </p:txBody>
      </p:sp>
      <p:cxnSp>
        <p:nvCxnSpPr>
          <p:cNvPr id="3" name="直线连接符 14">
            <a:extLst>
              <a:ext uri="{FF2B5EF4-FFF2-40B4-BE49-F238E27FC236}">
                <a16:creationId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7792" y="1349255"/>
            <a:ext cx="2009322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44EC82C-525F-C34C-AB0C-24955CEA02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908" y="1900238"/>
            <a:ext cx="10122060" cy="3013725"/>
          </a:xfrm>
          <a:prstGeom prst="rect">
            <a:avLst/>
          </a:prstGeom>
        </p:spPr>
        <p:txBody>
          <a:bodyPr lIns="0" tIns="0" rIns="0" bIns="0"/>
          <a:lstStyle>
            <a:lvl1pPr marL="412750" indent="-398463">
              <a:lnSpc>
                <a:spcPts val="2140"/>
              </a:lnSpc>
              <a:buFont typeface="+mj-lt"/>
              <a:buAutoNum type="arabicPeriod"/>
              <a:tabLst/>
              <a:defRPr sz="2200">
                <a:solidFill>
                  <a:schemeClr val="tx1"/>
                </a:solidFill>
                <a:latin typeface="+mj-lt"/>
                <a:ea typeface="Microsoft YaHei" panose="020B0503020204020204" pitchFamily="34" charset="-122"/>
              </a:defRPr>
            </a:lvl1pPr>
            <a:lvl2pPr marL="412750" indent="-398463">
              <a:buFont typeface="+mj-lt"/>
              <a:buAutoNum type="arabicPeriod"/>
              <a:tabLst/>
              <a:defRPr/>
            </a:lvl2pPr>
            <a:lvl3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 marL="14287" indent="0">
              <a:buFont typeface="+mj-lt"/>
              <a:buNone/>
              <a:tabLst/>
              <a:defRPr sz="2200"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8422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59AE43-8096-BF49-A3DF-423FBC054CA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446501" marR="0" indent="-285750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+mn-lt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+mn-lt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en-US" dirty="0"/>
              <a:t>Click to edit Master text style</a:t>
            </a:r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en-US" dirty="0"/>
              <a:t>Click to edit Master text style</a:t>
            </a:r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599EA8-6349-3349-B5F3-BFB77398A86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tif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738613-2341-9046-8E35-A1048C744AF2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948CB-D146-5247-A1C4-675148CE077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76" y="5972665"/>
            <a:ext cx="2260800" cy="48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4" r:id="rId4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886C4A9-2C5E-EC44-8D62-420DF3BE0B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852" y="6325091"/>
            <a:ext cx="1270800" cy="275024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E2171E79-11D3-8648-9BEA-3C7660378B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69" y="2625389"/>
            <a:ext cx="1963324" cy="4233515"/>
            <a:chOff x="5343883" y="-48857"/>
            <a:chExt cx="3263588" cy="7037279"/>
          </a:xfrm>
        </p:grpSpPr>
        <p:sp>
          <p:nvSpPr>
            <p:cNvPr id="69" name="矩形 13">
              <a:extLst>
                <a:ext uri="{FF2B5EF4-FFF2-40B4-BE49-F238E27FC236}">
                  <a16:creationId xmlns:a16="http://schemas.microsoft.com/office/drawing/2014/main" id="{2056A118-9F13-2644-8C4D-19B83F915923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70" name="文本框 15">
              <a:extLst>
                <a:ext uri="{FF2B5EF4-FFF2-40B4-BE49-F238E27FC236}">
                  <a16:creationId xmlns:a16="http://schemas.microsoft.com/office/drawing/2014/main" id="{B22FD20B-FED1-F14A-B606-EFB600078EA5}"/>
                </a:ext>
              </a:extLst>
            </p:cNvPr>
            <p:cNvSpPr txBox="1"/>
            <p:nvPr userDrawn="1"/>
          </p:nvSpPr>
          <p:spPr>
            <a:xfrm>
              <a:off x="5352721" y="1694497"/>
              <a:ext cx="1636699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800" dirty="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Secondary Colors</a:t>
              </a:r>
              <a:endParaRPr kumimoji="1" lang="zh-CN" altLang="en-US" sz="8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id="{1BDF5E4A-1867-8E41-834A-BEF7F7DBCA4B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id="{C1206869-819B-184C-810B-151F92C62236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id="{7532BB58-5C8F-B442-A115-B92066928429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id="{19E144E8-C437-8E49-8068-D750BCB2B2F7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id="{F707D190-CC54-CA46-946B-8609C53E3CB9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id="{CA69D07A-4CB1-1C44-95EB-D5DD16C88C16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77" name="文本框 15">
              <a:extLst>
                <a:ext uri="{FF2B5EF4-FFF2-40B4-BE49-F238E27FC236}">
                  <a16:creationId xmlns:a16="http://schemas.microsoft.com/office/drawing/2014/main" id="{14051C33-7D8E-ED4E-A31B-8FAA52C8EDA5}"/>
                </a:ext>
              </a:extLst>
            </p:cNvPr>
            <p:cNvSpPr txBox="1"/>
            <p:nvPr userDrawn="1"/>
          </p:nvSpPr>
          <p:spPr>
            <a:xfrm>
              <a:off x="5343883" y="-48857"/>
              <a:ext cx="1358295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en-US" altLang="zh-CN" sz="800" dirty="0">
                  <a:solidFill>
                    <a:schemeClr val="tx1"/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Corporate Colors</a:t>
              </a:r>
              <a:endParaRPr kumimoji="1" lang="zh-CN" altLang="en-US" sz="8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id="{697139C8-6378-7346-AA26-3DE355486404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id="{F79CD551-CACB-A749-9460-B80C1456F4E8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id="{659202D4-1C13-564B-AD21-AF809769236B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id="{1D14C75E-3EEE-FA4D-8DA3-70B2C56F286F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id="{9844BDEE-1453-9A40-B91C-2C526D59737B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id="{533D13E9-5244-8E4F-9513-C00748CDDDF9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id="{4EBE9DBF-E87C-4F4D-BBB1-81632C549613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id="{422FC2B2-7928-F442-949E-D722F3DC9D01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id="{5F38502B-99C0-4640-9E8D-7247A3238E22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id="{1399EB62-5216-324F-B66C-AD6ED0004D51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id="{DEDE780A-8050-FD48-B661-39532349131D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9BDB304C-5E40-9647-A3EF-75D9BFFB7E5B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0" name="矩形 13">
              <a:extLst>
                <a:ext uri="{FF2B5EF4-FFF2-40B4-BE49-F238E27FC236}">
                  <a16:creationId xmlns:a16="http://schemas.microsoft.com/office/drawing/2014/main" id="{EC3A6DD7-CCD1-0C4F-B8D4-3D01C9FFC289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FC3F3193-22C2-A847-A957-DFCCDA9D1D88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851DFAF5-0D1C-C64A-87B5-B0C9497BA3EB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57EB9D15-6C1C-8340-A5D0-43B865B5951C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2B29D96D-3B3D-B944-92CB-FE0973E33810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35D234AC-C1A2-7248-94C0-BB95C4DFE743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2C241EB7-09A9-7E40-9241-F2D47E53E1FF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97" name="矩形 13">
              <a:extLst>
                <a:ext uri="{FF2B5EF4-FFF2-40B4-BE49-F238E27FC236}">
                  <a16:creationId xmlns:a16="http://schemas.microsoft.com/office/drawing/2014/main" id="{63833C81-CC87-004C-AE5E-CB387B992636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77A96C4C-F3F3-484A-95BE-7E52C33A2FE2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66F0E6F8-F4D3-1B44-BB6D-F328A6CEA0C9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EEFEFB0D-48AF-8147-BDEB-B01E99ED82A7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3F7C47B0-D4EF-7047-9B96-1169C593055C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26A0A468-A37D-824A-8DA2-0B437212E07E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0E79B3A-2E5F-ED4F-AA3D-00B685B18CA9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32D85E93-C860-B646-A67C-3D2FDCC07E8E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D9E271D3-C782-EA4B-B477-613B5CE7B0DA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3F3501FC-1CA1-714F-BF48-934C859FA443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55D4E001-16C8-3749-9816-95BDA789806E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77AD797E-A6D4-8148-B9A9-59A0D242F0FA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2388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0" kern="1200" baseline="0" dirty="0">
                <a:solidFill>
                  <a:srgbClr val="1D1D1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Huawei Proprietary - Restricted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CD1975-F435-0C43-9931-DC58CEAFFC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50" y="5239240"/>
            <a:ext cx="1875600" cy="40591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44" y="1474840"/>
            <a:ext cx="3984232" cy="2816080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24FF637-3127-064E-84EE-A0C7EB5BEE96}"/>
              </a:ext>
            </a:extLst>
          </p:cNvPr>
          <p:cNvSpPr txBox="1">
            <a:spLocks/>
          </p:cNvSpPr>
          <p:nvPr userDrawn="1"/>
        </p:nvSpPr>
        <p:spPr>
          <a:xfrm>
            <a:off x="7979357" y="2343267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FBF16AD5-9EBA-8547-984B-E4E106BBD6C0}"/>
              </a:ext>
            </a:extLst>
          </p:cNvPr>
          <p:cNvSpPr txBox="1">
            <a:spLocks/>
          </p:cNvSpPr>
          <p:nvPr userDrawn="1"/>
        </p:nvSpPr>
        <p:spPr>
          <a:xfrm>
            <a:off x="7977672" y="1654431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doi.org/10.48550/arXiv.2312.00752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doi.org/10.48550/arXiv.2305.13245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250E6-9A98-A349-9E55-0FC2F62C7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anchor="ctr"/>
          <a:lstStyle/>
          <a:p>
            <a:pPr marL="14287" indent="0">
              <a:buNone/>
            </a:pPr>
            <a:r>
              <a:rPr lang="en-US" altLang="zh-CN" sz="5400" dirty="0"/>
              <a:t>1</a:t>
            </a:r>
            <a:r>
              <a:rPr lang="zh-CN" altLang="en-US" sz="5400" dirty="0"/>
              <a:t>、</a:t>
            </a:r>
            <a:r>
              <a:rPr lang="en-CN" altLang="zh-CN" sz="5400" dirty="0"/>
              <a:t>Mamba</a:t>
            </a:r>
          </a:p>
          <a:p>
            <a:endParaRPr lang="en-US" altLang="zh-CN" sz="5400" dirty="0"/>
          </a:p>
          <a:p>
            <a:pPr marL="14287" indent="0">
              <a:buNone/>
            </a:pPr>
            <a:r>
              <a:rPr lang="en-US" altLang="zh-CN" sz="5400" dirty="0"/>
              <a:t>2</a:t>
            </a:r>
            <a:r>
              <a:rPr lang="zh-CN" altLang="en-US" sz="5400" dirty="0"/>
              <a:t>、</a:t>
            </a:r>
            <a:r>
              <a:rPr lang="en-CN" altLang="zh-CN" sz="5400" dirty="0"/>
              <a:t>LLaMA</a:t>
            </a:r>
          </a:p>
          <a:p>
            <a:pPr marL="14287" indent="0">
              <a:buNone/>
            </a:pPr>
            <a:endParaRPr lang="en-CN" altLang="zh-CN" sz="5400" dirty="0"/>
          </a:p>
          <a:p>
            <a:pPr marL="14287" indent="0">
              <a:buNone/>
            </a:pPr>
            <a:r>
              <a:rPr lang="en-US" altLang="zh-CN" sz="5400" dirty="0"/>
              <a:t>3</a:t>
            </a:r>
            <a:r>
              <a:rPr lang="zh-CN" altLang="en-US" sz="5400" dirty="0"/>
              <a:t>、</a:t>
            </a:r>
            <a:r>
              <a:rPr lang="en-CN" altLang="zh-CN" sz="5400" dirty="0"/>
              <a:t>RAG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3768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4690459"/>
          </a:xfrm>
        </p:spPr>
        <p:txBody>
          <a:bodyPr/>
          <a:lstStyle/>
          <a:p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其中左侧的矩阵本可以直接用一个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卷积实现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46761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F44D863-A900-D2A5-CB47-E9C98C4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1" y="3074110"/>
            <a:ext cx="4593759" cy="12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608901D-628E-7A64-5188-F78DD5A8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35" y="1903918"/>
            <a:ext cx="7073472" cy="30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E23DC2-2E19-879F-B166-E665335EDB4E}"/>
              </a:ext>
            </a:extLst>
          </p:cNvPr>
          <p:cNvSpPr txBox="1"/>
          <p:nvPr/>
        </p:nvSpPr>
        <p:spPr>
          <a:xfrm>
            <a:off x="801704" y="5423451"/>
            <a:ext cx="10733708" cy="381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因此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S4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可以</a:t>
            </a:r>
            <a:r>
              <a:rPr kumimoji="1" lang="zh-CN" altLang="en-US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在推理时</a:t>
            </a:r>
            <a:r>
              <a:rPr kumimoji="1"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提前构造</a:t>
            </a:r>
            <a:r>
              <a:rPr kumimoji="1" lang="zh-CN" altLang="en-US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出卷积核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，然后直接与 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input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进行</a:t>
            </a:r>
            <a:r>
              <a:rPr kumimoji="1" lang="zh-CN" altLang="en-US" b="1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多线程的化卷积运算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就能得到输出。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50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3006933"/>
          </a:xfrm>
        </p:spPr>
        <p:txBody>
          <a:bodyPr/>
          <a:lstStyle/>
          <a:p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回顾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S4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的状态变化公式，如下图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altLang="zh-CN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altLang="zh-CN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altLang="zh-CN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从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(2a),</a:t>
            </a:r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(2b)</a:t>
            </a:r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 的形式上看，它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本质上依旧是一个</a:t>
            </a:r>
            <a:r>
              <a:rPr lang="en-US" altLang="zh-CN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RNN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模型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，并且由于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(2a)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里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没有任何非线性组成部分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，这才使得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S4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具备近似于一个</a:t>
            </a:r>
            <a:r>
              <a:rPr lang="zh-CN" altLang="en-US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卷积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操作的快速计算。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993400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F6781-9F0B-55AB-0C3E-F982525F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2" y="1712729"/>
            <a:ext cx="10648375" cy="1111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39AAC1-D9E5-ECDB-1412-22F0305EE248}"/>
              </a:ext>
            </a:extLst>
          </p:cNvPr>
          <p:cNvSpPr txBox="1"/>
          <p:nvPr/>
        </p:nvSpPr>
        <p:spPr>
          <a:xfrm>
            <a:off x="594372" y="5038381"/>
            <a:ext cx="11709626" cy="8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440"/>
              </a:lnSpc>
            </a:pPr>
            <a:r>
              <a:rPr kumimoji="1" lang="en-CN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但S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没有对</a:t>
            </a:r>
            <a:r>
              <a:rPr 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hidden state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的维度做任何改变，所以它其实依旧存在信息提取不全（或长序列会遗忘</a:t>
            </a:r>
            <a:r>
              <a:rPr lang="zh-CN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）的潜在问题！</a:t>
            </a:r>
            <a:endParaRPr lang="zh-CN" altLang="en-US" dirty="0">
              <a:solidFill>
                <a:schemeClr val="accent1"/>
              </a:solidFill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pPr algn="l">
              <a:lnSpc>
                <a:spcPts val="3440"/>
              </a:lnSpc>
            </a:pP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7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Mamba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的核心操作一：</a:t>
            </a:r>
            <a:endParaRPr lang="en-US" altLang="zh-CN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对于每一个</a:t>
            </a:r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token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对应的</a:t>
            </a:r>
            <a:r>
              <a:rPr lang="en-US" altLang="zh-CN" dirty="0">
                <a:solidFill>
                  <a:schemeClr val="accent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embedding</a:t>
            </a:r>
            <a:r>
              <a:rPr lang="zh-CN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vector</a:t>
            </a:r>
            <a:r>
              <a:rPr lang="zh-CN" altLang="en-US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，从 </a:t>
            </a:r>
            <a:r>
              <a:rPr lang="en-US" altLang="zh-CN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D,)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zh-CN" altLang="en-US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维向量扩展成 </a:t>
            </a:r>
            <a:r>
              <a:rPr lang="en-US" altLang="zh-CN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(</a:t>
            </a:r>
            <a:r>
              <a:rPr 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D,N</a:t>
            </a:r>
            <a:r>
              <a:rPr lang="en-US" altLang="zh-CN" dirty="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)</a:t>
            </a:r>
            <a:r>
              <a:rPr lang="en-US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这个扩展</a:t>
            </a:r>
            <a:r>
              <a:rPr lang="zh-CN" altLang="en-US" b="1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通过</a:t>
            </a:r>
            <a:r>
              <a:rPr lang="en-US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broadcast </a:t>
            </a:r>
            <a:r>
              <a:rPr lang="zh-CN" altLang="en-US" b="1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实现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  <a:endParaRPr lang="en-US" altLang="zh-CN" dirty="0"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lvl="1"/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由于扩展了</a:t>
            </a:r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feature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对应的空间维度，赋予了模型更强的学习能力，一种不是很严谨的比喻就是</a:t>
            </a:r>
            <a:r>
              <a:rPr lang="zh-CN" altLang="en-CN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隐空间</a:t>
            </a:r>
            <a:r>
              <a:rPr lang="zh-CN" altLang="en-US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变大了，因此就能容纳更多的知识</a:t>
            </a:r>
            <a:r>
              <a:rPr lang="zh-CN" altLang="en-US" dirty="0"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。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en-US" dirty="0" err="1"/>
              <a:t>核心操作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扩展 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维度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0076D-50D9-5E92-105E-124AF98A3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25" y="2742341"/>
            <a:ext cx="7776554" cy="2991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32996-3B49-E669-162D-F1E3A6E40680}"/>
              </a:ext>
            </a:extLst>
          </p:cNvPr>
          <p:cNvSpPr txBox="1"/>
          <p:nvPr/>
        </p:nvSpPr>
        <p:spPr>
          <a:xfrm>
            <a:off x="6512929" y="5861978"/>
            <a:ext cx="4114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https://doi.org/10.48550/arXiv.2312.00752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9E1D47-A9FC-3F04-8959-E42F10C452B6}"/>
              </a:ext>
            </a:extLst>
          </p:cNvPr>
          <p:cNvGrpSpPr/>
          <p:nvPr/>
        </p:nvGrpSpPr>
        <p:grpSpPr>
          <a:xfrm>
            <a:off x="1240604" y="3429000"/>
            <a:ext cx="1963121" cy="1546394"/>
            <a:chOff x="967888" y="3557284"/>
            <a:chExt cx="1963121" cy="154639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BFEDC6-903D-4EDF-EAD9-D81835BEDB5B}"/>
                </a:ext>
              </a:extLst>
            </p:cNvPr>
            <p:cNvGrpSpPr/>
            <p:nvPr/>
          </p:nvGrpSpPr>
          <p:grpSpPr>
            <a:xfrm>
              <a:off x="1381139" y="4121419"/>
              <a:ext cx="162963" cy="684278"/>
              <a:chOff x="368453" y="3437146"/>
              <a:chExt cx="162963" cy="6842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AD122DA-B44D-F074-F20D-6EC502978386}"/>
                      </a:ext>
                    </a:extLst>
                  </p:cNvPr>
                  <p:cNvSpPr/>
                  <p:nvPr/>
                </p:nvSpPr>
                <p:spPr>
                  <a:xfrm>
                    <a:off x="369195" y="3437146"/>
                    <a:ext cx="161900" cy="174279"/>
                  </a:xfrm>
                  <a:prstGeom prst="rec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CN" sz="1050" dirty="0"/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4AD122DA-B44D-F074-F20D-6EC5029783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195" y="3437146"/>
                    <a:ext cx="161900" cy="17427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6667" b="-12500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E91382D-B455-1F3C-3FAF-4CE07ADF2E05}"/>
                      </a:ext>
                    </a:extLst>
                  </p:cNvPr>
                  <p:cNvSpPr/>
                  <p:nvPr/>
                </p:nvSpPr>
                <p:spPr>
                  <a:xfrm>
                    <a:off x="368453" y="3612376"/>
                    <a:ext cx="162961" cy="174279"/>
                  </a:xfrm>
                  <a:prstGeom prst="rect">
                    <a:avLst/>
                  </a:prstGeom>
                  <a:solidFill>
                    <a:schemeClr val="bg1">
                      <a:lumMod val="40000"/>
                      <a:lumOff val="60000"/>
                    </a:schemeClr>
                  </a:solidFill>
                  <a:ln/>
                </p:spPr>
                <p:style>
                  <a:lnRef idx="2">
                    <a:schemeClr val="accent3"/>
                  </a:lnRef>
                  <a:fillRef idx="1">
                    <a:schemeClr val="lt1"/>
                  </a:fillRef>
                  <a:effectRef idx="0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kumimoji="1" lang="en-US" altLang="zh-CN" sz="7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Microsoft YaHei" panose="020B0503020204020204" pitchFamily="34" charset="-122"/>
                                  <a:cs typeface="Arial" panose="020B0604020202020204" pitchFamily="34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CN" sz="700" dirty="0"/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5E91382D-B455-1F3C-3FAF-4CE07ADF2E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8453" y="3612376"/>
                    <a:ext cx="162961" cy="17427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3333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C2969F8-CE3C-98E9-F7D5-59108323D28B}"/>
                  </a:ext>
                </a:extLst>
              </p:cNvPr>
              <p:cNvSpPr/>
              <p:nvPr/>
            </p:nvSpPr>
            <p:spPr>
              <a:xfrm>
                <a:off x="368454" y="3770964"/>
                <a:ext cx="162961" cy="174279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A3B0DE2-ACF4-DBC4-22B0-1BC37A8A004C}"/>
                  </a:ext>
                </a:extLst>
              </p:cNvPr>
              <p:cNvSpPr/>
              <p:nvPr/>
            </p:nvSpPr>
            <p:spPr>
              <a:xfrm>
                <a:off x="368455" y="3947145"/>
                <a:ext cx="162961" cy="174279"/>
              </a:xfrm>
              <a:prstGeom prst="rect">
                <a:avLst/>
              </a:prstGeom>
              <a:solidFill>
                <a:schemeClr val="bg1">
                  <a:lumMod val="40000"/>
                  <a:lumOff val="60000"/>
                </a:schemeClr>
              </a:solidFill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81569D-D67E-9080-3718-136DBBB980CD}"/>
                </a:ext>
              </a:extLst>
            </p:cNvPr>
            <p:cNvGrpSpPr/>
            <p:nvPr/>
          </p:nvGrpSpPr>
          <p:grpSpPr>
            <a:xfrm>
              <a:off x="1585988" y="4008754"/>
              <a:ext cx="1345021" cy="821890"/>
              <a:chOff x="538182" y="3305614"/>
              <a:chExt cx="1079373" cy="465117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A850A40A-19B8-0C21-6244-815E83B15A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8182" y="3305614"/>
                <a:ext cx="359696" cy="63758"/>
              </a:xfrm>
              <a:prstGeom prst="straightConnector1">
                <a:avLst/>
              </a:prstGeom>
              <a:ln cap="flat">
                <a:prstDash val="sysDot"/>
                <a:headEnd type="none" w="sm" len="lg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FC1B04C-B0A2-287D-C3C5-4F341CB17805}"/>
                  </a:ext>
                </a:extLst>
              </p:cNvPr>
              <p:cNvSpPr/>
              <p:nvPr/>
            </p:nvSpPr>
            <p:spPr>
              <a:xfrm>
                <a:off x="904645" y="3305614"/>
                <a:ext cx="712910" cy="465117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E05CE03-FD21-1127-89E3-0802E5F92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82" y="3467999"/>
                <a:ext cx="359696" cy="288844"/>
              </a:xfrm>
              <a:prstGeom prst="straightConnector1">
                <a:avLst/>
              </a:prstGeom>
              <a:ln cap="flat">
                <a:prstDash val="sysDot"/>
                <a:headEnd type="none" w="sm" len="lg"/>
                <a:tailEnd type="arrow" w="sm" len="sm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1E07B8C-986A-4D16-AEA3-C5ADB8BBB73D}"/>
                </a:ext>
              </a:extLst>
            </p:cNvPr>
            <p:cNvSpPr txBox="1"/>
            <p:nvPr/>
          </p:nvSpPr>
          <p:spPr>
            <a:xfrm>
              <a:off x="1326448" y="4746016"/>
              <a:ext cx="224420" cy="35766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3440"/>
                </a:lnSpc>
              </a:pPr>
              <a:r>
                <a:rPr kumimoji="1" lang="en-US" altLang="zh-CN" sz="1050" dirty="0">
                  <a:solidFill>
                    <a:srgbClr val="000000"/>
                  </a:solidFill>
                  <a:ea typeface="Microsoft YaHei" panose="020B0503020204020204" pitchFamily="34" charset="-122"/>
                  <a:cs typeface="Arial" panose="020B0604020202020204" pitchFamily="34" charset="0"/>
                </a:rPr>
                <a:t>(D,)</a:t>
              </a:r>
              <a:endParaRPr kumimoji="1" lang="en-CN" sz="105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1BDE55-A79E-1868-D291-2AF7B0214CD2}"/>
                </a:ext>
              </a:extLst>
            </p:cNvPr>
            <p:cNvSpPr txBox="1"/>
            <p:nvPr/>
          </p:nvSpPr>
          <p:spPr>
            <a:xfrm>
              <a:off x="2246342" y="3557284"/>
              <a:ext cx="480965" cy="4514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lnSpc>
                  <a:spcPts val="3440"/>
                </a:lnSpc>
              </a:pPr>
              <a:r>
                <a:rPr kumimoji="1" lang="en-US" altLang="zh-CN" sz="1100" dirty="0">
                  <a:solidFill>
                    <a:srgbClr val="000000"/>
                  </a:solidFill>
                  <a:ea typeface="Microsoft YaHei" panose="020B0503020204020204" pitchFamily="34" charset="-122"/>
                  <a:cs typeface="Arial" panose="020B0604020202020204" pitchFamily="34" charset="0"/>
                </a:rPr>
                <a:t>(D,N)</a:t>
              </a:r>
              <a:endParaRPr kumimoji="1" lang="en-CN" sz="11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48CE2EA-0B18-BB9E-D138-9C3F1F72023B}"/>
                </a:ext>
              </a:extLst>
            </p:cNvPr>
            <p:cNvSpPr txBox="1"/>
            <p:nvPr/>
          </p:nvSpPr>
          <p:spPr>
            <a:xfrm>
              <a:off x="967888" y="3958653"/>
              <a:ext cx="65" cy="8155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lnSpc>
                  <a:spcPts val="3440"/>
                </a:lnSpc>
              </a:pPr>
              <a:endParaRPr kumimoji="1" lang="en-US" altLang="zh-CN" b="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endParaRPr>
            </a:p>
            <a:p>
              <a:pPr algn="l">
                <a:lnSpc>
                  <a:spcPts val="3440"/>
                </a:lnSpc>
              </a:pPr>
              <a:endParaRPr kumimoji="1" lang="en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7BD0E8-9608-AEA9-9009-DD519D14F453}"/>
                  </a:ext>
                </a:extLst>
              </p:cNvPr>
              <p:cNvSpPr txBox="1"/>
              <p:nvPr/>
            </p:nvSpPr>
            <p:spPr>
              <a:xfrm>
                <a:off x="1230818" y="5059061"/>
                <a:ext cx="2850717" cy="381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lnSpc>
                    <a:spcPts val="344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icrosoft YaHei" panose="020B0503020204020204" pitchFamily="34" charset="-122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CN" altLang="en-US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 </a:t>
                </a:r>
                <a:r>
                  <a:rPr kumimoji="1" lang="en-CN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从</a:t>
                </a:r>
                <a:r>
                  <a:rPr kumimoji="1" lang="en-US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(D,)</a:t>
                </a:r>
                <a:r>
                  <a:rPr kumimoji="1" lang="zh-CN" altLang="en-US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 扩展到 </a:t>
                </a:r>
                <a:r>
                  <a:rPr kumimoji="1" lang="en-US" altLang="zh-CN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(D,N)</a:t>
                </a:r>
                <a:r>
                  <a:rPr kumimoji="1" lang="zh-CN" altLang="en-US" dirty="0">
                    <a:solidFill>
                      <a:srgbClr val="000000"/>
                    </a:solidFill>
                    <a:ea typeface="Microsoft YaHei" panose="020B0503020204020204" pitchFamily="34" charset="-122"/>
                    <a:cs typeface="Arial" panose="020B0604020202020204" pitchFamily="34" charset="0"/>
                  </a:rPr>
                  <a:t> 维度</a:t>
                </a:r>
                <a:endParaRPr kumimoji="1" lang="en-CN" dirty="0" err="1">
                  <a:solidFill>
                    <a:srgbClr val="000000"/>
                  </a:solidFill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B7BD0E8-9608-AEA9-9009-DD519D14F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818" y="5059061"/>
                <a:ext cx="2850717" cy="381515"/>
              </a:xfrm>
              <a:prstGeom prst="rect">
                <a:avLst/>
              </a:prstGeom>
              <a:blipFill>
                <a:blip r:embed="rId7"/>
                <a:stretch>
                  <a:fillRect l="-1770" r="-1770" b="-354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1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3461" y="1173892"/>
            <a:ext cx="11402116" cy="4386649"/>
          </a:xfrm>
        </p:spPr>
        <p:txBody>
          <a:bodyPr/>
          <a:lstStyle/>
          <a:p>
            <a:r>
              <a:rPr lang="zh-CN" altLang="en-US" dirty="0"/>
              <a:t>沿用了</a:t>
            </a:r>
            <a:r>
              <a:rPr lang="en-US" altLang="zh-CN" dirty="0"/>
              <a:t>S4</a:t>
            </a:r>
            <a:r>
              <a:rPr lang="zh-CN" altLang="en-US" dirty="0"/>
              <a:t>中 </a:t>
            </a:r>
            <a:r>
              <a:rPr lang="en-US" altLang="zh-CN" b="1" dirty="0">
                <a:solidFill>
                  <a:schemeClr val="accent1"/>
                </a:solidFill>
              </a:rPr>
              <a:t>A</a:t>
            </a:r>
            <a:r>
              <a:rPr lang="zh-CN" altLang="en-US" b="1" dirty="0">
                <a:solidFill>
                  <a:schemeClr val="accent1"/>
                </a:solidFill>
              </a:rPr>
              <a:t>矩阵的初始化方法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中使用了“</a:t>
            </a:r>
            <a:r>
              <a:rPr lang="en-US" altLang="zh-CN" dirty="0" err="1"/>
              <a:t>HiPPO</a:t>
            </a:r>
            <a:r>
              <a:rPr lang="zh-CN" altLang="en-US" dirty="0"/>
              <a:t>（</a:t>
            </a:r>
            <a:r>
              <a:rPr lang="en-US" dirty="0"/>
              <a:t>High-order Polynomial Projection Operators</a:t>
            </a:r>
            <a:r>
              <a:rPr lang="zh-CN" altLang="en-US" dirty="0"/>
              <a:t>）”架构，</a:t>
            </a:r>
            <a:r>
              <a:rPr lang="en-US" dirty="0" err="1"/>
              <a:t>HiPPO</a:t>
            </a:r>
            <a:r>
              <a:rPr lang="en-US" dirty="0"/>
              <a:t> </a:t>
            </a:r>
            <a:r>
              <a:rPr lang="zh-CN" altLang="en-US" dirty="0"/>
              <a:t>主要</a:t>
            </a:r>
            <a:r>
              <a:rPr lang="zh-CN" altLang="en-US" dirty="0">
                <a:solidFill>
                  <a:schemeClr val="accent1"/>
                </a:solidFill>
              </a:rPr>
              <a:t>为了解决</a:t>
            </a:r>
            <a:r>
              <a:rPr lang="zh-CN" altLang="en-US" dirty="0"/>
              <a:t>在有限的存储空间中</a:t>
            </a:r>
            <a:r>
              <a:rPr lang="zh-CN" altLang="en-US" dirty="0">
                <a:solidFill>
                  <a:schemeClr val="accent1"/>
                </a:solidFill>
              </a:rPr>
              <a:t>序列建模的长距离依赖的信息压缩问题</a:t>
            </a:r>
            <a:r>
              <a:rPr lang="zh-CN" altLang="en-US" dirty="0"/>
              <a:t>。利用</a:t>
            </a:r>
            <a:r>
              <a:rPr lang="en-US" altLang="zh-CN" dirty="0" err="1"/>
              <a:t>HiPPO</a:t>
            </a:r>
            <a:r>
              <a:rPr lang="zh-CN" altLang="en-US" dirty="0"/>
              <a:t>架构，可以通过函数逼近产生</a:t>
            </a:r>
            <a:r>
              <a:rPr lang="en-US" altLang="zh-CN" dirty="0"/>
              <a:t>A</a:t>
            </a:r>
            <a:r>
              <a:rPr lang="zh-CN" altLang="en-US" dirty="0"/>
              <a:t>的最优解。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334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记忆长序列信息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923FE-123C-7003-6A95-C7BF2C18A66E}"/>
              </a:ext>
            </a:extLst>
          </p:cNvPr>
          <p:cNvSpPr txBox="1"/>
          <p:nvPr/>
        </p:nvSpPr>
        <p:spPr>
          <a:xfrm>
            <a:off x="4172431" y="6204653"/>
            <a:ext cx="4809009" cy="381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ef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https://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/p/684231320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375C8-4968-1E8A-A730-DD97D24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71" y="2804530"/>
            <a:ext cx="10565344" cy="12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8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63461" y="1173892"/>
            <a:ext cx="11402116" cy="4386649"/>
          </a:xfrm>
        </p:spPr>
        <p:txBody>
          <a:bodyPr/>
          <a:lstStyle/>
          <a:p>
            <a:r>
              <a:rPr lang="zh-CN" altLang="en-US" dirty="0"/>
              <a:t>沿用了</a:t>
            </a:r>
            <a:r>
              <a:rPr lang="en-US" altLang="zh-CN" dirty="0"/>
              <a:t>S4</a:t>
            </a:r>
            <a:r>
              <a:rPr lang="zh-CN" altLang="en-US" dirty="0"/>
              <a:t>中 </a:t>
            </a:r>
            <a:r>
              <a:rPr lang="en-US" altLang="zh-CN" b="1" dirty="0">
                <a:solidFill>
                  <a:schemeClr val="accent1"/>
                </a:solidFill>
              </a:rPr>
              <a:t>A</a:t>
            </a:r>
            <a:r>
              <a:rPr lang="zh-CN" altLang="en-US" b="1" dirty="0">
                <a:solidFill>
                  <a:schemeClr val="accent1"/>
                </a:solidFill>
              </a:rPr>
              <a:t>矩阵的初始化方法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中使用了“</a:t>
            </a:r>
            <a:r>
              <a:rPr lang="en-US" altLang="zh-CN" dirty="0" err="1"/>
              <a:t>HiPPO</a:t>
            </a:r>
            <a:r>
              <a:rPr lang="zh-CN" altLang="en-US" dirty="0"/>
              <a:t>（</a:t>
            </a:r>
            <a:r>
              <a:rPr lang="en-US" dirty="0"/>
              <a:t>High-order Polynomial Projection Operators</a:t>
            </a:r>
            <a:r>
              <a:rPr lang="zh-CN" altLang="en-US" dirty="0"/>
              <a:t>）”架构，</a:t>
            </a:r>
            <a:r>
              <a:rPr lang="en-US" dirty="0" err="1"/>
              <a:t>HiPPO</a:t>
            </a:r>
            <a:r>
              <a:rPr lang="en-US" dirty="0"/>
              <a:t> </a:t>
            </a:r>
            <a:r>
              <a:rPr lang="zh-CN" altLang="en-US" dirty="0"/>
              <a:t>主要</a:t>
            </a:r>
            <a:r>
              <a:rPr lang="zh-CN" altLang="en-US" dirty="0">
                <a:solidFill>
                  <a:schemeClr val="accent1"/>
                </a:solidFill>
              </a:rPr>
              <a:t>为了解决</a:t>
            </a:r>
            <a:r>
              <a:rPr lang="zh-CN" altLang="en-US" dirty="0"/>
              <a:t>在有限的存储空间中</a:t>
            </a:r>
            <a:r>
              <a:rPr lang="zh-CN" altLang="en-US" dirty="0">
                <a:solidFill>
                  <a:schemeClr val="accent1"/>
                </a:solidFill>
              </a:rPr>
              <a:t>序列建模的长距离依赖的信息压缩问题</a:t>
            </a:r>
            <a:r>
              <a:rPr lang="zh-CN" altLang="en-US" dirty="0"/>
              <a:t>。利用</a:t>
            </a:r>
            <a:r>
              <a:rPr lang="en-US" altLang="zh-CN" dirty="0" err="1"/>
              <a:t>HiPPO</a:t>
            </a:r>
            <a:r>
              <a:rPr lang="zh-CN" altLang="en-US" dirty="0"/>
              <a:t>架构，可以通过函数逼近产生</a:t>
            </a:r>
            <a:r>
              <a:rPr lang="en-US" altLang="zh-CN" dirty="0"/>
              <a:t>A</a:t>
            </a:r>
            <a:r>
              <a:rPr lang="zh-CN" altLang="en-US" dirty="0"/>
              <a:t>的最优解。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结合“结构化的</a:t>
            </a:r>
            <a:r>
              <a:rPr lang="en-US" altLang="zh-CN" sz="2000" dirty="0"/>
              <a:t>A</a:t>
            </a:r>
            <a:r>
              <a:rPr lang="zh-CN" altLang="en-US" sz="2000" dirty="0"/>
              <a:t>矩阵” </a:t>
            </a:r>
            <a:r>
              <a:rPr lang="en-US" altLang="zh-CN" sz="2000" dirty="0"/>
              <a:t>+</a:t>
            </a:r>
            <a:r>
              <a:rPr lang="zh-CN" altLang="en-US" sz="2000" dirty="0"/>
              <a:t>“ 维度扩展”的操作，</a:t>
            </a:r>
            <a:r>
              <a:rPr lang="zh-CN" altLang="en-US" sz="2000" dirty="0">
                <a:solidFill>
                  <a:schemeClr val="accent1"/>
                </a:solidFill>
              </a:rPr>
              <a:t>确保了模型可以“记住”长距离 </a:t>
            </a:r>
            <a:r>
              <a:rPr lang="en-US" altLang="zh-CN" sz="2000" dirty="0">
                <a:solidFill>
                  <a:schemeClr val="accent1"/>
                </a:solidFill>
              </a:rPr>
              <a:t>token</a:t>
            </a:r>
            <a:r>
              <a:rPr lang="zh-CN" altLang="en-US" sz="2000" dirty="0">
                <a:solidFill>
                  <a:schemeClr val="accent1"/>
                </a:solidFill>
              </a:rPr>
              <a:t> 的信息</a:t>
            </a:r>
            <a:r>
              <a:rPr lang="en-US" altLang="zh-CN" sz="2000" dirty="0"/>
              <a:t>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936352" cy="5334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记忆历史信息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923FE-123C-7003-6A95-C7BF2C18A66E}"/>
              </a:ext>
            </a:extLst>
          </p:cNvPr>
          <p:cNvSpPr txBox="1"/>
          <p:nvPr/>
        </p:nvSpPr>
        <p:spPr>
          <a:xfrm>
            <a:off x="4172431" y="6204653"/>
            <a:ext cx="4809009" cy="381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ef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https://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/p/684231320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7375C8-4968-1E8A-A730-DD97D242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71" y="2804530"/>
            <a:ext cx="10565344" cy="124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</p:spPr>
            <p:txBody>
              <a:bodyPr/>
              <a:lstStyle/>
              <a:p>
                <a:r>
                  <a:rPr lang="en-US" altLang="zh-CN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mamba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是怎么控制历史信息的呢？答案是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参数，回顾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推导出来的</a:t>
                </a:r>
                <a:r>
                  <a:rPr lang="zh-CN" altLang="en-US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公式：</a:t>
                </a: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从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b="0" i="0" dirty="0" smtClean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式子可以看到，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趋近于</a:t>
                </a:r>
                <a:r>
                  <a:rPr lang="en-US" altLang="zh-CN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时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</a:t>
                </a:r>
                <a:r>
                  <a:rPr lang="en-US" altLang="zh-CN" sz="1800" dirty="0"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exp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I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，故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dirty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(2a)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式子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输出的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只与上一个时刻的隐变量有关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，而与当前输入无关，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比较大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，此时输出的隐变量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才逐渐重视当前时刻的输入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。</a:t>
                </a:r>
                <a:endParaRPr lang="en-US" altLang="zh-CN" sz="1800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marL="11113" indent="0">
                  <a:buNone/>
                </a:pP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  <a:blipFill>
                <a:blip r:embed="rId2"/>
                <a:stretch>
                  <a:fillRect l="-1126" t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96811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选择</a:t>
            </a:r>
            <a:r>
              <a:rPr lang="zh-CN" altLang="en-US" dirty="0"/>
              <a:t>历史状态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A140-B263-D79E-5CCB-23A6D4A7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06" y="1956728"/>
            <a:ext cx="32512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EE988-2FAB-5449-CE0F-E8BA4171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57" y="2255178"/>
            <a:ext cx="5562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</p:spPr>
            <p:txBody>
              <a:bodyPr/>
              <a:lstStyle/>
              <a:p>
                <a:r>
                  <a:rPr lang="en-US" altLang="zh-CN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mamba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是怎么控制历史信息的呢？答案是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参数，回顾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推导出来的</a:t>
                </a:r>
                <a:r>
                  <a:rPr lang="zh-CN" altLang="en-US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公式：</a:t>
                </a: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从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b="0" i="0" dirty="0" smtClean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式子可以看到，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趋近于</a:t>
                </a:r>
                <a:r>
                  <a:rPr lang="en-US" altLang="zh-CN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时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</a:t>
                </a:r>
                <a:r>
                  <a:rPr lang="en-US" altLang="zh-CN" sz="1800" dirty="0"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exp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I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，故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dirty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(2a)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式子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输出的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只与上一个时刻的隐变量有关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，而与当前输入无关，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比较大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，此时输出的隐变量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才逐渐重视当前时刻的输入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。</a:t>
                </a:r>
                <a:endParaRPr lang="en-US" altLang="zh-CN" sz="1800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marL="11113" indent="0">
                  <a:buNone/>
                </a:pP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  <a:blipFill>
                <a:blip r:embed="rId2"/>
                <a:stretch>
                  <a:fillRect l="-1126" t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96811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选择</a:t>
            </a:r>
            <a:r>
              <a:rPr lang="zh-CN" altLang="en-US" dirty="0"/>
              <a:t>历史状态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A140-B263-D79E-5CCB-23A6D4A7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06" y="1956728"/>
            <a:ext cx="32512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EE988-2FAB-5449-CE0F-E8BA4171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57" y="2255178"/>
            <a:ext cx="55626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1FEFF-F5AB-FDFB-CC6C-0E8FE997807B}"/>
                  </a:ext>
                </a:extLst>
              </p:cNvPr>
              <p:cNvSpPr txBox="1"/>
              <p:nvPr/>
            </p:nvSpPr>
            <p:spPr>
              <a:xfrm>
                <a:off x="549636" y="5038557"/>
                <a:ext cx="11097490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通过调整</a:t>
                </a:r>
                <a:r>
                  <a:rPr lang="zh-CN" altLang="en-US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值的可以实现让有用</a:t>
                </a:r>
                <a:r>
                  <a:rPr lang="en-US" altLang="zh-CN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token</a:t>
                </a:r>
                <a:r>
                  <a:rPr lang="zh-CN" altLang="en-US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的信息直接往后传，并且由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b="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solidFill>
                              <a:schemeClr val="accent1"/>
                            </a:solidFill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>
                    <a:solidFill>
                      <a:schemeClr val="accent1"/>
                    </a:solidFill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进行缩放达到强调某些历史信息的作用。</a:t>
                </a:r>
                <a:endParaRPr lang="en-US" altLang="zh-CN" dirty="0">
                  <a:solidFill>
                    <a:schemeClr val="accent1"/>
                  </a:solidFill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41FEFF-F5AB-FDFB-CC6C-0E8FE9978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36" y="5038557"/>
                <a:ext cx="11097490" cy="369909"/>
              </a:xfrm>
              <a:prstGeom prst="rect">
                <a:avLst/>
              </a:prstGeom>
              <a:blipFill>
                <a:blip r:embed="rId5"/>
                <a:stretch>
                  <a:fillRect l="-457" t="-10000" r="-2400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3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</p:spPr>
            <p:txBody>
              <a:bodyPr/>
              <a:lstStyle/>
              <a:p>
                <a:r>
                  <a:rPr lang="en-US" altLang="zh-CN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mamba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是怎么控制历史信息的呢？答案是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参数，回顾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推导出来的</a:t>
                </a:r>
                <a:r>
                  <a:rPr lang="zh-CN" altLang="en-US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公式：</a:t>
                </a: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从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b="0" i="0" dirty="0" smtClean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式子可以看到，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趋近于</a:t>
                </a:r>
                <a:r>
                  <a:rPr lang="en-US" altLang="zh-CN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时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</a:t>
                </a:r>
                <a:r>
                  <a:rPr lang="en-US" altLang="zh-CN" sz="1800" dirty="0"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exp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I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，故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dirty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(2a)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式子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输出的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只与上一个时刻的隐变量有关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，而与当前输入无关，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比较大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，此时输出的隐变量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才逐渐重视当前时刻的输入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。</a:t>
                </a:r>
                <a:endParaRPr lang="en-US" altLang="zh-CN" sz="1800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marL="11113" indent="0">
                  <a:buNone/>
                </a:pP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  <a:blipFill>
                <a:blip r:embed="rId2"/>
                <a:stretch>
                  <a:fillRect l="-1126" t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96811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选择</a:t>
            </a:r>
            <a:r>
              <a:rPr lang="zh-CN" altLang="en-US" dirty="0"/>
              <a:t>历史状态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A140-B263-D79E-5CCB-23A6D4A7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06" y="1956728"/>
            <a:ext cx="32512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EE988-2FAB-5449-CE0F-E8BA4171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57" y="2255178"/>
            <a:ext cx="55626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1FEFF-F5AB-FDFB-CC6C-0E8FE997807B}"/>
              </a:ext>
            </a:extLst>
          </p:cNvPr>
          <p:cNvSpPr txBox="1"/>
          <p:nvPr/>
        </p:nvSpPr>
        <p:spPr>
          <a:xfrm>
            <a:off x="729175" y="5038557"/>
            <a:ext cx="1109749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由于扩维是针对 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feature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的每一个维度进行的，因此，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feature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中的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D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个维度都可以对历史状态进行选择！</a:t>
            </a:r>
            <a:endParaRPr lang="en-US" altLang="zh-CN" dirty="0">
              <a:solidFill>
                <a:schemeClr val="accent1"/>
              </a:solidFill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42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</p:spPr>
            <p:txBody>
              <a:bodyPr/>
              <a:lstStyle/>
              <a:p>
                <a:r>
                  <a:rPr lang="en-US" altLang="zh-CN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mamba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是怎么控制历史信息的呢？答案是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参数，回顾</a:t>
                </a:r>
                <a:r>
                  <a:rPr 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ZOH</a:t>
                </a:r>
                <a:r>
                  <a:rPr lang="zh-CN" altLang="en-US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推导出来的</a:t>
                </a:r>
                <a:r>
                  <a:rPr lang="zh-CN" altLang="en-US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公式：</a:t>
                </a: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lvl="1"/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从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b="0" i="1" dirty="0" smtClean="0">
                            <a:effectLst/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b="0" i="0" dirty="0" smtClean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的 式子可以看到，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当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趋近于</a:t>
                </a:r>
                <a:r>
                  <a:rPr lang="en-US" altLang="zh-CN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时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</a:t>
                </a:r>
                <a:r>
                  <a:rPr lang="en-US" altLang="zh-CN" sz="1800" dirty="0">
                    <a:ea typeface="PingFang SC" panose="020B0400000000000000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exp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I</m:t>
                    </m:r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)</m:t>
                    </m:r>
                  </m:oMath>
                </a14:m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，故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PingFang SC" panose="020B0400000000000000" pitchFamily="34" charset="-122"/>
                          </a:rPr>
                          <m:t>𝐵</m:t>
                        </m:r>
                      </m:e>
                    </m:acc>
                    <m:r>
                      <m:rPr>
                        <m:nor/>
                      </m:rPr>
                      <a:rPr lang="zh-CN" altLang="en-US" sz="1800" dirty="0">
                        <a:latin typeface="Helvetica Neue" panose="02000503000000020004" pitchFamily="2" charset="0"/>
                        <a:ea typeface="PingFang SC" panose="020B0400000000000000" pitchFamily="34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趋近于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0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</a:t>
                </a:r>
                <a:r>
                  <a:rPr lang="en-US" altLang="zh-CN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(2a)</a:t>
                </a:r>
                <a:r>
                  <a:rPr lang="zh-CN" altLang="en-US" sz="1800" dirty="0"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式子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输出的 </a:t>
                </a:r>
                <a:r>
                  <a:rPr 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hidden state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只与上一个时刻的隐变量有关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，而与当前输入无关，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如果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PingFang SC" panose="020B0400000000000000" pitchFamily="34" charset="-122"/>
                      </a:rPr>
                      <m:t>Δ</m:t>
                    </m:r>
                  </m:oMath>
                </a14:m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 比较大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，此时输出的隐变量</a:t>
                </a:r>
                <a:r>
                  <a:rPr lang="zh-CN" altLang="en-US" sz="1800" dirty="0">
                    <a:solidFill>
                      <a:schemeClr val="accent1"/>
                    </a:solidFill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才逐渐重视当前时刻的输入</a:t>
                </a:r>
                <a:r>
                  <a:rPr lang="zh-CN" altLang="en-US" sz="1800" dirty="0">
                    <a:effectLst/>
                    <a:latin typeface="Helvetica Neue" panose="02000503000000020004" pitchFamily="2" charset="0"/>
                    <a:ea typeface="PingFang SC" panose="020B0400000000000000" pitchFamily="34" charset="-122"/>
                  </a:rPr>
                  <a:t>。</a:t>
                </a:r>
                <a:endParaRPr lang="en-US" altLang="zh-CN" sz="1800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pPr marL="11113" indent="0">
                  <a:buNone/>
                </a:pPr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  <a:p>
                <a:endParaRPr lang="en-US" altLang="zh-CN" dirty="0">
                  <a:effectLst/>
                  <a:latin typeface="Helvetica Neue" panose="02000503000000020004" pitchFamily="2" charset="0"/>
                  <a:ea typeface="PingFang SC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608455" y="1449534"/>
                <a:ext cx="11265682" cy="4690459"/>
              </a:xfrm>
              <a:blipFill>
                <a:blip r:embed="rId2"/>
                <a:stretch>
                  <a:fillRect l="-1126" t="-18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96811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>
                <a:solidFill>
                  <a:schemeClr val="accent1"/>
                </a:solidFill>
              </a:rPr>
              <a:t>选择</a:t>
            </a:r>
            <a:r>
              <a:rPr lang="zh-CN" altLang="en-US" dirty="0"/>
              <a:t>历史状态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26A140-B263-D79E-5CCB-23A6D4A7C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06" y="1956728"/>
            <a:ext cx="32512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5EE988-2FAB-5449-CE0F-E8BA4171F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057" y="2255178"/>
            <a:ext cx="5562600" cy="57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1FEFF-F5AB-FDFB-CC6C-0E8FE997807B}"/>
              </a:ext>
            </a:extLst>
          </p:cNvPr>
          <p:cNvSpPr txBox="1"/>
          <p:nvPr/>
        </p:nvSpPr>
        <p:spPr>
          <a:xfrm>
            <a:off x="729175" y="5038557"/>
            <a:ext cx="11097490" cy="369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由于扩维是针对 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feature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的每一个维度进行的，因此，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feature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中的</a:t>
            </a:r>
            <a:r>
              <a:rPr lang="en-US" altLang="zh-CN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D</a:t>
            </a:r>
            <a:r>
              <a:rPr lang="zh-CN" altLang="en-US" dirty="0">
                <a:solidFill>
                  <a:srgbClr val="FF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个维度都可以对历史状态进行选择！</a:t>
            </a:r>
            <a:endParaRPr lang="en-US" altLang="zh-CN" dirty="0">
              <a:solidFill>
                <a:schemeClr val="accent1"/>
              </a:solidFill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A17F6F-FF14-C940-9DE8-2DFB9B653E7B}"/>
              </a:ext>
            </a:extLst>
          </p:cNvPr>
          <p:cNvSpPr txBox="1"/>
          <p:nvPr/>
        </p:nvSpPr>
        <p:spPr>
          <a:xfrm>
            <a:off x="3285113" y="5888182"/>
            <a:ext cx="5985613" cy="411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sz="28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Δ本质上学到的是输入信号的采样率</a:t>
            </a:r>
            <a:r>
              <a:rPr kumimoji="1" lang="zh-CN" altLang="en-US" sz="28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！</a:t>
            </a:r>
            <a:endParaRPr kumimoji="1" lang="en-CN" sz="28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9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8455" y="1449534"/>
            <a:ext cx="11265682" cy="4690459"/>
          </a:xfrm>
        </p:spPr>
        <p:txBody>
          <a:bodyPr/>
          <a:lstStyle/>
          <a:p>
            <a:r>
              <a:rPr lang="en-US" altLang="zh-CN" dirty="0"/>
              <a:t>Mamba</a:t>
            </a:r>
            <a:r>
              <a:rPr lang="zh-CN" altLang="en-US" dirty="0"/>
              <a:t>通过“维度扩展</a:t>
            </a:r>
            <a:r>
              <a:rPr lang="en-US" altLang="zh-CN" dirty="0"/>
              <a:t>+</a:t>
            </a:r>
            <a:r>
              <a:rPr lang="zh-CN" altLang="en-US" dirty="0"/>
              <a:t>历史状态选择”，相当于为原来</a:t>
            </a:r>
            <a:r>
              <a:rPr lang="en-US" altLang="zh-CN" dirty="0"/>
              <a:t>RNN</a:t>
            </a:r>
            <a:r>
              <a:rPr lang="zh-CN" altLang="en-US" dirty="0"/>
              <a:t>中的每一个 </a:t>
            </a:r>
            <a:r>
              <a:rPr lang="en-US" altLang="zh-CN" dirty="0"/>
              <a:t>feature</a:t>
            </a:r>
            <a:r>
              <a:rPr lang="zh-CN" altLang="en-US" dirty="0"/>
              <a:t> 维度赋予了独立的状态筛选空间（对于</a:t>
            </a:r>
            <a:r>
              <a:rPr lang="zh-CN" altLang="en-US" dirty="0">
                <a:solidFill>
                  <a:schemeClr val="accent1"/>
                </a:solidFill>
              </a:rPr>
              <a:t>每个维度都执行一次</a:t>
            </a:r>
            <a:r>
              <a:rPr lang="en-US" dirty="0">
                <a:solidFill>
                  <a:schemeClr val="accent1"/>
                </a:solidFill>
              </a:rPr>
              <a:t>SSM，</a:t>
            </a:r>
            <a:r>
              <a:rPr lang="zh-CN" altLang="en-US" dirty="0">
                <a:solidFill>
                  <a:schemeClr val="accent1"/>
                </a:solidFill>
              </a:rPr>
              <a:t>类似</a:t>
            </a:r>
            <a:r>
              <a:rPr lang="en-US" dirty="0">
                <a:solidFill>
                  <a:schemeClr val="accent1"/>
                </a:solidFill>
              </a:rPr>
              <a:t>Transformer</a:t>
            </a:r>
            <a:r>
              <a:rPr lang="zh-CN" altLang="en-US" dirty="0">
                <a:solidFill>
                  <a:schemeClr val="accent1"/>
                </a:solidFill>
              </a:rPr>
              <a:t>的多头注意力</a:t>
            </a:r>
            <a:r>
              <a:rPr lang="zh-CN" altLang="en-US" dirty="0"/>
              <a:t>），如下图所示：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选择</a:t>
            </a:r>
            <a:r>
              <a:rPr lang="zh-CN" altLang="en-US" dirty="0"/>
              <a:t>历史状态</a:t>
            </a:r>
            <a:endParaRPr lang="en-US" dirty="0"/>
          </a:p>
        </p:txBody>
      </p:sp>
      <p:pic>
        <p:nvPicPr>
          <p:cNvPr id="4" name="Picture 2" descr="在这里插入图片描述">
            <a:extLst>
              <a:ext uri="{FF2B5EF4-FFF2-40B4-BE49-F238E27FC236}">
                <a16:creationId xmlns:a16="http://schemas.microsoft.com/office/drawing/2014/main" id="{4AC611EB-B8FB-4DEF-74F2-BEC2CAAE8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40" y="2097480"/>
            <a:ext cx="5583312" cy="45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32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250E6-9A98-A349-9E55-0FC2F62C7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80756" y="2111243"/>
            <a:ext cx="9235249" cy="3321367"/>
          </a:xfrm>
        </p:spPr>
        <p:txBody>
          <a:bodyPr anchor="ctr"/>
          <a:lstStyle/>
          <a:p>
            <a:pPr marL="14287" indent="0">
              <a:buNone/>
            </a:pPr>
            <a:r>
              <a:rPr lang="en-CN" altLang="zh-CN" sz="5400" dirty="0"/>
              <a:t>Mamba</a:t>
            </a:r>
          </a:p>
          <a:p>
            <a:endParaRPr lang="en-US" altLang="zh-CN" sz="2400" dirty="0"/>
          </a:p>
          <a:p>
            <a:r>
              <a:rPr lang="zh-CN" altLang="en-US" sz="2400" dirty="0"/>
              <a:t>演变简史</a:t>
            </a:r>
            <a:endParaRPr lang="en-US" altLang="zh-CN" sz="2400" dirty="0"/>
          </a:p>
          <a:p>
            <a:r>
              <a:rPr lang="zh-CN" altLang="en-US" sz="2400" dirty="0"/>
              <a:t>改进点（核心操作）</a:t>
            </a:r>
            <a:endParaRPr lang="en-US" altLang="zh-CN" sz="2400" dirty="0"/>
          </a:p>
          <a:p>
            <a:r>
              <a:rPr lang="en-US" altLang="zh-CN" sz="2400" dirty="0"/>
              <a:t>Building</a:t>
            </a:r>
            <a:r>
              <a:rPr lang="zh-CN" altLang="en-US" sz="2400" dirty="0"/>
              <a:t> </a:t>
            </a:r>
            <a:r>
              <a:rPr lang="en-US" altLang="zh-CN" sz="2400" dirty="0"/>
              <a:t>Block</a:t>
            </a:r>
          </a:p>
          <a:p>
            <a:r>
              <a:rPr lang="zh-CN" altLang="en-US" sz="2400" dirty="0"/>
              <a:t>加速 </a:t>
            </a:r>
            <a:r>
              <a:rPr lang="en-US" altLang="zh-CN" sz="2400" dirty="0"/>
              <a:t>trick</a:t>
            </a:r>
          </a:p>
        </p:txBody>
      </p:sp>
    </p:spTree>
    <p:extLst>
      <p:ext uri="{BB962C8B-B14F-4D97-AF65-F5344CB8AC3E}">
        <p14:creationId xmlns:p14="http://schemas.microsoft.com/office/powerpoint/2010/main" val="317604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将</a:t>
            </a:r>
            <a:r>
              <a:rPr lang="en-US" altLang="zh-CN" dirty="0"/>
              <a:t>S4</a:t>
            </a:r>
            <a:r>
              <a:rPr lang="zh-CN" altLang="en-US" dirty="0"/>
              <a:t>变成“时变系统”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A22F6E-ABC2-3CCF-A3CB-8949A6F23D7D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14" y="1319814"/>
            <a:ext cx="37084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0FF82C-59B1-465A-ACDF-679495C45D25}"/>
              </a:ext>
            </a:extLst>
          </p:cNvPr>
          <p:cNvCxnSpPr/>
          <p:nvPr/>
        </p:nvCxnSpPr>
        <p:spPr>
          <a:xfrm>
            <a:off x="5022785" y="1806768"/>
            <a:ext cx="10757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19C2F8-8446-C3ED-787D-24156220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46" y="1185455"/>
            <a:ext cx="5293006" cy="14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E91506-CE9A-0262-0655-45115CD8B68C}"/>
              </a:ext>
            </a:extLst>
          </p:cNvPr>
          <p:cNvSpPr txBox="1"/>
          <p:nvPr/>
        </p:nvSpPr>
        <p:spPr>
          <a:xfrm>
            <a:off x="729175" y="3127692"/>
            <a:ext cx="10900743" cy="1923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因为</a:t>
            </a:r>
            <a:r>
              <a:rPr 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S4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没有状态选择的操作，所以</a:t>
            </a:r>
            <a:r>
              <a:rPr lang="zh-CN" altLang="en-US" b="1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它被迫以</a:t>
            </a:r>
            <a:r>
              <a:rPr lang="zh-CN" altLang="en-US" b="1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完全相同的方式处理所有提取的历史信息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br>
              <a:rPr lang="zh-CN" altLang="en-US" dirty="0">
                <a:effectLst/>
              </a:rPr>
            </a:br>
            <a:endParaRPr lang="zh-CN" altLang="en-US" dirty="0">
              <a:effectLst/>
            </a:endParaRPr>
          </a:p>
          <a:p>
            <a:pPr>
              <a:lnSpc>
                <a:spcPts val="3440"/>
              </a:lnSpc>
            </a:pPr>
            <a:endParaRPr lang="en-CN" dirty="0"/>
          </a:p>
          <a:p>
            <a:pPr algn="l">
              <a:lnSpc>
                <a:spcPts val="3440"/>
              </a:lnSpc>
            </a:pP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C5DD9F-3975-1C59-2408-E8DCCC5E418E}"/>
              </a:ext>
            </a:extLst>
          </p:cNvPr>
          <p:cNvSpPr txBox="1"/>
          <p:nvPr/>
        </p:nvSpPr>
        <p:spPr>
          <a:xfrm>
            <a:off x="3710127" y="6212102"/>
            <a:ext cx="4642296" cy="379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ef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: https://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/p/683978639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核心操作 </a:t>
            </a:r>
            <a:r>
              <a:rPr lang="en-US" altLang="zh-CN" dirty="0"/>
              <a:t>–</a:t>
            </a:r>
            <a:r>
              <a:rPr lang="zh-CN" altLang="en-US" dirty="0"/>
              <a:t> 将</a:t>
            </a:r>
            <a:r>
              <a:rPr lang="en-US" altLang="zh-CN" dirty="0"/>
              <a:t>S4</a:t>
            </a:r>
            <a:r>
              <a:rPr lang="zh-CN" altLang="en-US" dirty="0"/>
              <a:t>变成“时变系统”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4A22F6E-ABC2-3CCF-A3CB-8949A6F23D7D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814" y="1319814"/>
            <a:ext cx="3708400" cy="115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0FF82C-59B1-465A-ACDF-679495C45D25}"/>
              </a:ext>
            </a:extLst>
          </p:cNvPr>
          <p:cNvCxnSpPr/>
          <p:nvPr/>
        </p:nvCxnSpPr>
        <p:spPr>
          <a:xfrm>
            <a:off x="5022785" y="1806768"/>
            <a:ext cx="107576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3019C2F8-8446-C3ED-787D-241562204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46" y="1185455"/>
            <a:ext cx="5293006" cy="14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E91506-CE9A-0262-0655-45115CD8B68C}"/>
                  </a:ext>
                </a:extLst>
              </p:cNvPr>
              <p:cNvSpPr txBox="1"/>
              <p:nvPr/>
            </p:nvSpPr>
            <p:spPr>
              <a:xfrm>
                <a:off x="805374" y="2756802"/>
                <a:ext cx="10900743" cy="19235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因为</a:t>
                </a:r>
                <a:r>
                  <a:rPr 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S4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没有状态选择的操作，所以</a:t>
                </a:r>
                <a:r>
                  <a:rPr lang="zh-CN" altLang="en-US" b="1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它被迫以</a:t>
                </a:r>
                <a:r>
                  <a:rPr lang="zh-CN" altLang="en-US" b="1" i="0" dirty="0">
                    <a:solidFill>
                      <a:schemeClr val="accent1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完全相同的方式处理所有提取的历史信息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。</a:t>
                </a:r>
                <a:endParaRPr lang="en-US" altLang="zh-CN" b="0" i="0" dirty="0">
                  <a:solidFill>
                    <a:srgbClr val="191B1F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endParaRPr lang="en-US" altLang="zh-CN" dirty="0">
                  <a:solidFill>
                    <a:srgbClr val="191B1F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br>
                  <a:rPr lang="zh-CN" altLang="en-US" dirty="0">
                    <a:effectLst/>
                  </a:rPr>
                </a:br>
                <a:r>
                  <a:rPr lang="zh-CN" altLang="en-US" dirty="0">
                    <a:effectLst/>
                  </a:rPr>
                  <a:t>因此</a:t>
                </a:r>
                <a:r>
                  <a:rPr lang="en-US" altLang="zh-CN" dirty="0"/>
                  <a:t>S4</a:t>
                </a:r>
                <a:r>
                  <a:rPr lang="zh-CN" altLang="en-US" dirty="0"/>
                  <a:t>对于下图的</a:t>
                </a:r>
                <a:r>
                  <a:rPr lang="en-US" altLang="zh-CN" dirty="0"/>
                  <a:t>selective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copying</a:t>
                </a:r>
                <a:r>
                  <a:rPr lang="zh-CN" altLang="en-US" dirty="0"/>
                  <a:t>任务表现很差</a:t>
                </a:r>
                <a:r>
                  <a:rPr lang="zh-CN" altLang="en-US" dirty="0">
                    <a:effectLst/>
                  </a:rPr>
                  <a:t>，故作者将 </a:t>
                </a:r>
                <a:r>
                  <a:rPr lang="en-US" altLang="zh-CN" dirty="0">
                    <a:effectLst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0" dirty="0" smtClean="0">
                        <a:solidFill>
                          <a:srgbClr val="191B1F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altLang="zh-CN" dirty="0">
                    <a:effectLst/>
                  </a:rPr>
                  <a:t>)</a:t>
                </a:r>
                <a:r>
                  <a:rPr lang="zh-CN" altLang="en-US" dirty="0">
                    <a:effectLst/>
                  </a:rPr>
                  <a:t> 全改成了与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</a:rPr>
                  <a:t>相关的参数。</a:t>
                </a:r>
              </a:p>
              <a:p>
                <a:pPr>
                  <a:lnSpc>
                    <a:spcPts val="3440"/>
                  </a:lnSpc>
                </a:pPr>
                <a:endParaRPr lang="en-CN" dirty="0"/>
              </a:p>
              <a:p>
                <a:pPr algn="l">
                  <a:lnSpc>
                    <a:spcPts val="3440"/>
                  </a:lnSpc>
                </a:pPr>
                <a:endParaRPr kumimoji="1" lang="en-CN" dirty="0" err="1">
                  <a:solidFill>
                    <a:srgbClr val="000000"/>
                  </a:solidFill>
                  <a:ea typeface="Microsoft YaHe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E91506-CE9A-0262-0655-45115CD8B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74" y="2756802"/>
                <a:ext cx="10900743" cy="1923540"/>
              </a:xfrm>
              <a:prstGeom prst="rect">
                <a:avLst/>
              </a:prstGeom>
              <a:blipFill>
                <a:blip r:embed="rId4"/>
                <a:stretch>
                  <a:fillRect l="-1281" t="-45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6C5DD9F-3975-1C59-2408-E8DCCC5E418E}"/>
              </a:ext>
            </a:extLst>
          </p:cNvPr>
          <p:cNvSpPr txBox="1"/>
          <p:nvPr/>
        </p:nvSpPr>
        <p:spPr>
          <a:xfrm>
            <a:off x="3710127" y="6212102"/>
            <a:ext cx="4642296" cy="379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ef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: https://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/p/683978639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55D51-6085-451E-AF8A-E0B0E04BF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598" y="3917141"/>
            <a:ext cx="4642295" cy="236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模型结构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5F3390-2E7B-559B-6F1A-52B26AEA2AE4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619" y="1083469"/>
            <a:ext cx="3670808" cy="46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32E61-A02F-5C15-66CE-64027413932A}"/>
              </a:ext>
            </a:extLst>
          </p:cNvPr>
          <p:cNvSpPr txBox="1"/>
          <p:nvPr/>
        </p:nvSpPr>
        <p:spPr>
          <a:xfrm>
            <a:off x="557784" y="1258776"/>
            <a:ext cx="6899325" cy="8175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对S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4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进行修改后，最后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mamba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的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block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样式为右图所示：</a:t>
            </a:r>
            <a:endParaRPr kumimoji="1" lang="en-US" altLang="zh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l">
              <a:lnSpc>
                <a:spcPts val="3440"/>
              </a:lnSpc>
            </a:pPr>
            <a:r>
              <a:rPr kumimoji="1" 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作者构建的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1B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参数的</a:t>
            </a: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mamba模型只是将这个block重复叠起来而已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741A8-1DEE-862A-1929-5743C18C8FA9}"/>
              </a:ext>
            </a:extLst>
          </p:cNvPr>
          <p:cNvSpPr txBox="1"/>
          <p:nvPr/>
        </p:nvSpPr>
        <p:spPr>
          <a:xfrm>
            <a:off x="356617" y="3020234"/>
            <a:ext cx="3557016" cy="1689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并且从模型来看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，一个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block</a:t>
            </a:r>
          </a:p>
          <a:p>
            <a:pPr algn="l">
              <a:lnSpc>
                <a:spcPts val="3440"/>
              </a:lnSpc>
            </a:pP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需要学的东西也是三个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linear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projection,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和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transformer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很像（学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QKV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），都是三个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projection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matrix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endParaRPr kumimoji="1" lang="en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6A7A3DC-818A-8295-6858-FC90C4C48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116" y="2213000"/>
            <a:ext cx="3086290" cy="27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8271533" cy="4719118"/>
          </a:xfrm>
        </p:spPr>
        <p:txBody>
          <a:bodyPr/>
          <a:lstStyle/>
          <a:p>
            <a:r>
              <a:rPr lang="en-CN" dirty="0"/>
              <a:t>在S</a:t>
            </a:r>
            <a:r>
              <a:rPr lang="en-US" altLang="zh-CN" dirty="0"/>
              <a:t>4</a:t>
            </a:r>
            <a:r>
              <a:rPr lang="zh-CN" altLang="en-US" dirty="0"/>
              <a:t>中，由于整个模型可以等效为一个卷积，因此可以直接使用现有的高效卷积训练方法进行训练。（注意</a:t>
            </a:r>
            <a:r>
              <a:rPr lang="zh-CN" altLang="en-US" dirty="0">
                <a:solidFill>
                  <a:schemeClr val="accent1"/>
                </a:solidFill>
              </a:rPr>
              <a:t>卷积只有在“时不变系统”中才能使用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1113" indent="0">
              <a:buNone/>
            </a:pPr>
            <a:br>
              <a:rPr lang="zh-CN" altLang="en-US" dirty="0"/>
            </a:b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加速训练</a:t>
            </a:r>
            <a:r>
              <a:rPr lang="zh-CN" altLang="en-US" dirty="0"/>
              <a:t>的核心操作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B61F61-F2F7-840E-26E1-B97E11E2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04" y="2159696"/>
            <a:ext cx="3137408" cy="3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2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287251" y="1173892"/>
                <a:ext cx="8271533" cy="4719118"/>
              </a:xfrm>
            </p:spPr>
            <p:txBody>
              <a:bodyPr/>
              <a:lstStyle/>
              <a:p>
                <a:r>
                  <a:rPr lang="en-CN" dirty="0"/>
                  <a:t>在S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中，由于整个模型可以等效为一个卷积，因此可以直接使用现有的高效卷积训练方法进行训练。（注意卷积只有在“时不变系统”中才能使用）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Mamba</a:t>
                </a:r>
                <a:r>
                  <a:rPr lang="zh-CN" altLang="en-US" dirty="0"/>
                  <a:t>由于 </a:t>
                </a:r>
                <a14:m>
                  <m:oMath xmlns:m="http://schemas.openxmlformats.org/officeDocument/2006/math">
                    <m:r>
                      <a:rPr lang="en-US" altLang="zh-CN" dirty="0">
                        <a:solidFill>
                          <a:srgbClr val="191B1F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191B1F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b="0" i="0" dirty="0" smtClean="0">
                        <a:solidFill>
                          <a:srgbClr val="191B1F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b="0" i="1" dirty="0" smtClean="0">
                            <a:solidFill>
                              <a:srgbClr val="191B1F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solidFill>
                              <a:srgbClr val="191B1F"/>
                            </a:solidFill>
                            <a:effectLst/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CN" b="0" i="1" dirty="0" smtClean="0">
                        <a:solidFill>
                          <a:srgbClr val="191B1F"/>
                        </a:solidFill>
                        <a:effectLst/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en-US" altLang="zh-CN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zh-CN" i="1" dirty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b="0" i="0" dirty="0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en-US" altLang="zh-CN" b="0" i="1" dirty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effectLst/>
                  </a:rPr>
                  <a:t> 都与输入有关，它属于“时变系统”，为了使训练高效，作者提出了 “</a:t>
                </a:r>
                <a:r>
                  <a:rPr lang="zh-CN" altLang="en-US" dirty="0"/>
                  <a:t>递归与扫描算法”（也称为前缀和，</a:t>
                </a:r>
                <a:r>
                  <a:rPr lang="en-US" dirty="0"/>
                  <a:t>prefix sum）</a:t>
                </a:r>
              </a:p>
              <a:p>
                <a:pPr lvl="1"/>
                <a:r>
                  <a:rPr lang="en-US" altLang="zh-CN" dirty="0"/>
                  <a:t>Prefix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sum</a:t>
                </a:r>
                <a:r>
                  <a:rPr lang="zh-CN" altLang="en-US" dirty="0"/>
                  <a:t>：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每个元素都是数组当前位置及其之前项目的总和。</a:t>
                </a:r>
                <a:endParaRPr lang="en-US" altLang="zh-CN" b="0" i="0" dirty="0">
                  <a:solidFill>
                    <a:srgbClr val="191B1F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lvl="2"/>
                <a:r>
                  <a:rPr lang="zh-CN" altLang="en-US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算法的基本原理是“</a:t>
                </a:r>
                <a:r>
                  <a:rPr lang="zh-CN" altLang="en-US" b="1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加法结合率</a:t>
                </a:r>
                <a:r>
                  <a:rPr lang="zh-CN" altLang="en-US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”，虽然是一串序列，但可以先两两组合进行计算，最后再算总和。</a:t>
                </a:r>
                <a:endParaRPr lang="en-US" altLang="zh-CN" dirty="0">
                  <a:solidFill>
                    <a:srgbClr val="191B1F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lvl="2"/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如：</a:t>
                </a:r>
                <a:r>
                  <a:rPr lang="en-US" altLang="zh-CN" b="0" i="0" dirty="0" err="1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a+b+c+d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=</a:t>
                </a: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(</a:t>
                </a:r>
                <a:r>
                  <a:rPr lang="en-US" altLang="zh-CN" b="0" i="0" dirty="0" err="1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a+b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)+(</a:t>
                </a:r>
                <a:r>
                  <a:rPr lang="en-US" altLang="zh-CN" b="0" i="0" dirty="0" err="1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c+d</a:t>
                </a:r>
                <a:r>
                  <a:rPr lang="en-US" altLang="zh-CN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)</a:t>
                </a:r>
                <a:r>
                  <a:rPr lang="en-US" altLang="zh-CN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,</a:t>
                </a:r>
                <a:r>
                  <a:rPr lang="zh-CN" altLang="en-US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 我们可以将 </a:t>
                </a:r>
                <a:r>
                  <a:rPr lang="en-US" altLang="zh-CN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(</a:t>
                </a:r>
                <a:r>
                  <a:rPr lang="en-US" altLang="zh-CN" dirty="0" err="1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a+b</a:t>
                </a:r>
                <a:r>
                  <a:rPr lang="en-US" altLang="zh-CN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)</a:t>
                </a:r>
                <a:r>
                  <a:rPr lang="zh-CN" altLang="en-US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 和 </a:t>
                </a:r>
                <a:r>
                  <a:rPr lang="en-US" altLang="zh-CN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(</a:t>
                </a:r>
                <a:r>
                  <a:rPr lang="en-US" altLang="zh-CN" dirty="0" err="1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c+d</a:t>
                </a:r>
                <a:r>
                  <a:rPr lang="en-US" altLang="zh-CN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)</a:t>
                </a:r>
                <a:r>
                  <a:rPr lang="zh-CN" altLang="en-US" dirty="0">
                    <a:solidFill>
                      <a:srgbClr val="191B1F"/>
                    </a:solidFill>
                    <a:highlight>
                      <a:srgbClr val="FFFFFF"/>
                    </a:highlight>
                    <a:latin typeface="-apple-system"/>
                  </a:rPr>
                  <a:t> 同时放在不同线程上进行计算，最后再算最终结果。 </a:t>
                </a:r>
                <a:endParaRPr lang="en-US" altLang="zh-CN" b="0" i="0" dirty="0">
                  <a:solidFill>
                    <a:srgbClr val="191B1F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lvl="1"/>
                <a:endParaRPr lang="en-US" dirty="0">
                  <a:solidFill>
                    <a:srgbClr val="191B1F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marL="11113" indent="0">
                  <a:buNone/>
                </a:pPr>
                <a:br>
                  <a:rPr lang="zh-CN" altLang="en-US" dirty="0"/>
                </a:br>
                <a:endParaRPr lang="en-US" altLang="zh-CN" dirty="0">
                  <a:solidFill>
                    <a:srgbClr val="191B1F"/>
                  </a:solidFill>
                  <a:highlight>
                    <a:srgbClr val="FFFFFF"/>
                  </a:highlight>
                  <a:latin typeface="-apple-system"/>
                </a:endParaRPr>
              </a:p>
              <a:p>
                <a:pPr lvl="1"/>
                <a:endParaRPr lang="en-US" altLang="zh-CN" b="0" i="0" dirty="0">
                  <a:solidFill>
                    <a:srgbClr val="191B1F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lvl="1"/>
                <a:endParaRPr lang="en-US" altLang="zh-CN" b="0" i="0" dirty="0">
                  <a:solidFill>
                    <a:srgbClr val="191B1F"/>
                  </a:solidFill>
                  <a:effectLst/>
                  <a:highlight>
                    <a:srgbClr val="FFFFFF"/>
                  </a:highlight>
                  <a:latin typeface="-apple-system"/>
                </a:endParaRPr>
              </a:p>
              <a:p>
                <a:pPr marL="160751" lvl="1" indent="0">
                  <a:buNone/>
                </a:pPr>
                <a:r>
                  <a:rPr lang="zh-CN" altLang="en-US" b="0" i="0" dirty="0">
                    <a:solidFill>
                      <a:srgbClr val="191B1F"/>
                    </a:solidFill>
                    <a:effectLst/>
                    <a:highlight>
                      <a:srgbClr val="FFFFFF"/>
                    </a:highlight>
                    <a:latin typeface="-apple-system"/>
                  </a:rPr>
                  <a:t>      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653A0C7-E727-E943-B886-A847BF608D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287251" y="1173892"/>
                <a:ext cx="8271533" cy="4719118"/>
              </a:xfrm>
              <a:blipFill>
                <a:blip r:embed="rId2"/>
                <a:stretch>
                  <a:fillRect l="-1380" t="-1877" r="-24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加速训练</a:t>
            </a:r>
            <a:r>
              <a:rPr lang="zh-CN" altLang="en-US" dirty="0"/>
              <a:t>的核心操作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B61F61-F2F7-840E-26E1-B97E11E2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04" y="2159696"/>
            <a:ext cx="3137408" cy="3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26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8271533" cy="4719118"/>
          </a:xfrm>
        </p:spPr>
        <p:txBody>
          <a:bodyPr/>
          <a:lstStyle/>
          <a:p>
            <a:pPr lvl="1"/>
            <a:endParaRPr lang="en-US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dirty="0" err="1"/>
              <a:t>训练过程如右图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其中</a:t>
            </a:r>
            <a:r>
              <a:rPr lang="zh-CN" alt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每条垂直线代表数组中的一项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1113" indent="0">
              <a:buNone/>
            </a:pPr>
            <a:br>
              <a:rPr lang="zh-CN" altLang="en-US" dirty="0"/>
            </a:b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加速训练</a:t>
            </a:r>
            <a:r>
              <a:rPr lang="zh-CN" altLang="en-US" dirty="0"/>
              <a:t>的核心操作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B61F61-F2F7-840E-26E1-B97E11E2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04" y="2159696"/>
            <a:ext cx="3137408" cy="3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36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8271533" cy="4719118"/>
          </a:xfrm>
        </p:spPr>
        <p:txBody>
          <a:bodyPr/>
          <a:lstStyle/>
          <a:p>
            <a:pPr lvl="1"/>
            <a:endParaRPr lang="en-US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dirty="0" err="1"/>
              <a:t>训练过程如右图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其中</a:t>
            </a:r>
            <a:r>
              <a:rPr lang="zh-CN" alt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每条垂直线代表数组中的一项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选择任何垂直线，从</a:t>
            </a:r>
            <a:r>
              <a:rPr lang="zh-CN" alt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顶部开始，然后向下移动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，将每个加法追溯到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数组的前几个项目。当你到达底部时，就能在行的左侧看到所有项目的总和。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1113" indent="0">
              <a:buNone/>
            </a:pPr>
            <a:br>
              <a:rPr lang="zh-CN" altLang="en-US" dirty="0"/>
            </a:b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加速训练</a:t>
            </a:r>
            <a:r>
              <a:rPr lang="zh-CN" altLang="en-US" dirty="0"/>
              <a:t>的核心操作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B61F61-F2F7-840E-26E1-B97E11E2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04" y="2159696"/>
            <a:ext cx="3137408" cy="3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63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8271533" cy="4719118"/>
          </a:xfrm>
        </p:spPr>
        <p:txBody>
          <a:bodyPr/>
          <a:lstStyle/>
          <a:p>
            <a:pPr lvl="1"/>
            <a:endParaRPr lang="en-US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en-US" dirty="0" err="1"/>
              <a:t>训练过程如右图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其中</a:t>
            </a:r>
            <a:r>
              <a:rPr lang="zh-CN" alt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-apple-system"/>
              </a:rPr>
              <a:t>每条垂直线代表数组中的一项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选择任何垂直线，从顶部开始，然后向下移动，将每个加法追溯到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数组的前几个项目。当你到达底部时，应该就能在行的左侧看到所有项目的总和。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b="1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这个操作必须使用</a:t>
            </a:r>
            <a:r>
              <a:rPr lang="en-US" altLang="zh-CN" b="1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b="1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进行多线程并行计算才能实现加速的效果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zh-CN" altLang="en-US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1113" indent="0">
              <a:buNone/>
            </a:pPr>
            <a:br>
              <a:rPr lang="zh-CN" altLang="en-US" dirty="0"/>
            </a:b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chemeClr val="accent1"/>
                </a:solidFill>
              </a:rPr>
              <a:t>加速训练</a:t>
            </a:r>
            <a:r>
              <a:rPr lang="zh-CN" altLang="en-US" dirty="0"/>
              <a:t>的核心操作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prefix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AB61F61-F2F7-840E-26E1-B97E11E23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104" y="2159696"/>
            <a:ext cx="3137408" cy="318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69786F-9586-DDBA-8706-4252C3CED710}"/>
              </a:ext>
            </a:extLst>
          </p:cNvPr>
          <p:cNvSpPr txBox="1"/>
          <p:nvPr/>
        </p:nvSpPr>
        <p:spPr>
          <a:xfrm>
            <a:off x="2487706" y="4410635"/>
            <a:ext cx="4514056" cy="436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sz="3200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本质上就是加法结合率</a:t>
            </a:r>
            <a:r>
              <a:rPr kumimoji="1" lang="zh-CN" altLang="en-US" sz="3200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！</a:t>
            </a:r>
            <a:endParaRPr kumimoji="1" lang="en-CN" sz="3200" dirty="0" err="1">
              <a:solidFill>
                <a:schemeClr val="accent1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91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0914149" cy="4719118"/>
          </a:xfrm>
        </p:spPr>
        <p:txBody>
          <a:bodyPr/>
          <a:lstStyle/>
          <a:p>
            <a:r>
              <a:rPr lang="en-US" dirty="0" err="1"/>
              <a:t>展望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目前仍未清楚它在不同task下的长序列场景的</a:t>
            </a:r>
            <a:r>
              <a:rPr lang="en-US" dirty="0" err="1">
                <a:solidFill>
                  <a:schemeClr val="accent1"/>
                </a:solidFill>
              </a:rPr>
              <a:t>稳定性</a:t>
            </a:r>
            <a:r>
              <a:rPr lang="en-US" dirty="0" err="1"/>
              <a:t>如何</a:t>
            </a:r>
            <a:r>
              <a:rPr lang="zh-CN" altLang="en-US" dirty="0"/>
              <a:t>，在不同任务下的性能也还有待观察。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Mamba</a:t>
            </a:r>
            <a:r>
              <a:rPr lang="zh-CN" altLang="en-US" dirty="0"/>
              <a:t>的改进对于“让模型更好地记住历史状态”是合理的，但由于它没有</a:t>
            </a:r>
            <a:r>
              <a:rPr lang="en-US" altLang="zh-CN" dirty="0"/>
              <a:t>attention</a:t>
            </a:r>
            <a:r>
              <a:rPr lang="zh-CN" altLang="en-US" dirty="0"/>
              <a:t>机制，是否存在某些情况下“难以从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抓取信息”仍然存疑。 （因为</a:t>
            </a:r>
            <a:r>
              <a:rPr lang="en-US" altLang="zh-CN" dirty="0">
                <a:solidFill>
                  <a:schemeClr val="accent1"/>
                </a:solidFill>
              </a:rPr>
              <a:t>transformer</a:t>
            </a:r>
            <a:r>
              <a:rPr lang="zh-CN" altLang="en-US" dirty="0">
                <a:solidFill>
                  <a:schemeClr val="accent1"/>
                </a:solidFill>
              </a:rPr>
              <a:t>可以回</a:t>
            </a:r>
            <a:r>
              <a:rPr lang="zh-CN" altLang="en-CN" dirty="0">
                <a:solidFill>
                  <a:schemeClr val="accent1"/>
                </a:solidFill>
              </a:rPr>
              <a:t>头</a:t>
            </a:r>
            <a:r>
              <a:rPr lang="zh-CN" altLang="en-US" dirty="0">
                <a:solidFill>
                  <a:schemeClr val="accent1"/>
                </a:solidFill>
              </a:rPr>
              <a:t>重读一遍，但</a:t>
            </a:r>
            <a:r>
              <a:rPr lang="en-US" altLang="zh-CN" dirty="0">
                <a:solidFill>
                  <a:schemeClr val="accent1"/>
                </a:solidFill>
              </a:rPr>
              <a:t>mamba</a:t>
            </a:r>
            <a:r>
              <a:rPr lang="zh-CN" altLang="en-US" dirty="0">
                <a:solidFill>
                  <a:schemeClr val="accent1"/>
                </a:solidFill>
              </a:rPr>
              <a:t>只能读一次</a:t>
            </a:r>
            <a:r>
              <a:rPr lang="zh-CN" altLang="en-US" dirty="0"/>
              <a:t>）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潜在研究的点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dirty="0" err="1"/>
              <a:t>先将mamba一些transforme上常见的任务上进行实验</a:t>
            </a:r>
            <a:r>
              <a:rPr lang="zh-CN" altLang="en-US" dirty="0"/>
              <a:t>，对比它与</a:t>
            </a:r>
            <a:r>
              <a:rPr lang="en-US" altLang="zh-CN" dirty="0"/>
              <a:t>transformer</a:t>
            </a:r>
            <a:r>
              <a:rPr lang="zh-CN" altLang="en-US" dirty="0"/>
              <a:t>的优劣。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CV</a:t>
            </a:r>
            <a:r>
              <a:rPr lang="zh-CN" altLang="en-US" dirty="0"/>
              <a:t>领域尝试使用</a:t>
            </a:r>
            <a:r>
              <a:rPr lang="en-US" altLang="zh-CN" dirty="0"/>
              <a:t>mamba</a:t>
            </a:r>
            <a:r>
              <a:rPr lang="zh-CN" altLang="en-US" dirty="0"/>
              <a:t>，测试它融入各种视觉任务中的表现，正如当初的</a:t>
            </a:r>
            <a:r>
              <a:rPr lang="en-US" altLang="zh-CN" dirty="0"/>
              <a:t>swim-transformer</a:t>
            </a:r>
            <a:r>
              <a:rPr lang="zh-CN" altLang="en-US" dirty="0"/>
              <a:t>一般</a:t>
            </a:r>
            <a:endParaRPr lang="en-US" altLang="zh-CN" dirty="0"/>
          </a:p>
          <a:p>
            <a:pPr lvl="1"/>
            <a:r>
              <a:rPr lang="zh-CN" altLang="en-US" dirty="0"/>
              <a:t>尝试设计</a:t>
            </a:r>
            <a:r>
              <a:rPr lang="en-US" altLang="zh-CN" dirty="0"/>
              <a:t>Transformer</a:t>
            </a:r>
            <a:r>
              <a:rPr lang="zh-CN" altLang="en-US" dirty="0"/>
              <a:t>、</a:t>
            </a:r>
            <a:r>
              <a:rPr lang="en-US" altLang="zh-CN" dirty="0"/>
              <a:t>CNN</a:t>
            </a:r>
            <a:r>
              <a:rPr lang="zh-CN" altLang="en-US" dirty="0"/>
              <a:t>、</a:t>
            </a:r>
            <a:r>
              <a:rPr lang="en-US" altLang="zh-CN" dirty="0"/>
              <a:t>mamba</a:t>
            </a:r>
            <a:r>
              <a:rPr lang="zh-CN" altLang="en-US" dirty="0"/>
              <a:t> 的结合体，并观察在</a:t>
            </a:r>
            <a:r>
              <a:rPr lang="en-US" altLang="zh-CN" dirty="0"/>
              <a:t>CV/NLP</a:t>
            </a:r>
            <a:r>
              <a:rPr lang="zh-CN" altLang="en-US" dirty="0"/>
              <a:t>各种任务中的表现。</a:t>
            </a:r>
            <a:endParaRPr lang="en-US" altLang="zh-CN" dirty="0"/>
          </a:p>
          <a:p>
            <a:pPr lvl="1"/>
            <a:r>
              <a:rPr lang="zh-CN" altLang="en-US" dirty="0"/>
              <a:t>尝试用</a:t>
            </a:r>
            <a:r>
              <a:rPr lang="en-US" altLang="zh-CN" dirty="0"/>
              <a:t>mamba</a:t>
            </a:r>
            <a:r>
              <a:rPr lang="zh-CN" altLang="en-US" dirty="0"/>
              <a:t>设计大模型，验证超长</a:t>
            </a:r>
            <a:r>
              <a:rPr lang="en-US" altLang="zh-CN" dirty="0"/>
              <a:t>token</a:t>
            </a:r>
            <a:r>
              <a:rPr lang="zh-CN" altLang="en-US" dirty="0"/>
              <a:t>下“抓取信息”的能力</a:t>
            </a:r>
            <a:endParaRPr lang="en-US" altLang="zh-CN" dirty="0"/>
          </a:p>
          <a:p>
            <a:pPr lvl="2"/>
            <a:r>
              <a:rPr lang="zh-CN" altLang="en-US" dirty="0"/>
              <a:t>如果可行且效果不错，就可以用</a:t>
            </a:r>
            <a:r>
              <a:rPr lang="en-US" altLang="zh-CN" dirty="0"/>
              <a:t>mamba</a:t>
            </a:r>
            <a:r>
              <a:rPr lang="zh-CN" altLang="en-US" dirty="0"/>
              <a:t>设计的大模型结合当下很火的 </a:t>
            </a:r>
            <a:r>
              <a:rPr lang="en-US" altLang="zh-CN" dirty="0"/>
              <a:t>agent</a:t>
            </a:r>
            <a:r>
              <a:rPr lang="zh-CN" altLang="en-US" dirty="0"/>
              <a:t> 来达到算法落地的目的。</a:t>
            </a:r>
            <a:endParaRPr lang="en-US" altLang="zh-C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个人观点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2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250E6-9A98-A349-9E55-0FC2F62C7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2092" y="1848383"/>
            <a:ext cx="8979755" cy="3705252"/>
          </a:xfrm>
        </p:spPr>
        <p:txBody>
          <a:bodyPr anchor="ctr"/>
          <a:lstStyle/>
          <a:p>
            <a:pPr marL="14287" indent="0">
              <a:buNone/>
            </a:pPr>
            <a:r>
              <a:rPr lang="en-CN" altLang="zh-CN" sz="5400" dirty="0"/>
              <a:t>LLaMA</a:t>
            </a:r>
          </a:p>
          <a:p>
            <a:pPr marL="14287" indent="0">
              <a:buNone/>
            </a:pPr>
            <a:endParaRPr lang="en-CN" altLang="zh-CN" sz="5400" dirty="0"/>
          </a:p>
          <a:p>
            <a:r>
              <a:rPr lang="zh-CN" altLang="en-US" sz="2800" dirty="0"/>
              <a:t>发布历史</a:t>
            </a:r>
            <a:endParaRPr lang="en-US" altLang="zh-CN" sz="2800" dirty="0"/>
          </a:p>
          <a:p>
            <a:r>
              <a:rPr lang="zh-CN" altLang="en-US" sz="2800" dirty="0"/>
              <a:t>性能排名</a:t>
            </a:r>
            <a:endParaRPr lang="en-US" altLang="zh-CN" sz="2800" dirty="0"/>
          </a:p>
          <a:p>
            <a:r>
              <a:rPr lang="zh-CN" altLang="en-US" sz="2800" dirty="0"/>
              <a:t>训练</a:t>
            </a:r>
            <a:r>
              <a:rPr lang="en-US" altLang="zh-CN" sz="2800" dirty="0"/>
              <a:t>trick</a:t>
            </a:r>
          </a:p>
          <a:p>
            <a:r>
              <a:rPr lang="zh-CN" altLang="en-US" sz="2800" dirty="0"/>
              <a:t>个人见解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40989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6022" y="1512875"/>
            <a:ext cx="9994988" cy="4690459"/>
          </a:xfrm>
        </p:spPr>
        <p:txBody>
          <a:bodyPr/>
          <a:lstStyle/>
          <a:p>
            <a:r>
              <a:rPr lang="en-US" dirty="0" err="1"/>
              <a:t>优势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支持输入</a:t>
            </a:r>
            <a:r>
              <a:rPr lang="zh-CN" altLang="en-US" dirty="0">
                <a:solidFill>
                  <a:schemeClr val="accent1"/>
                </a:solidFill>
              </a:rPr>
              <a:t>超长序列</a:t>
            </a:r>
            <a:r>
              <a:rPr lang="zh-CN" altLang="en-US" dirty="0"/>
              <a:t>，实验证明能支持长达 </a:t>
            </a:r>
            <a:r>
              <a:rPr lang="en-US" altLang="zh-CN" dirty="0">
                <a:solidFill>
                  <a:schemeClr val="accent1"/>
                </a:solidFill>
              </a:rPr>
              <a:t>1M</a:t>
            </a:r>
            <a:r>
              <a:rPr lang="zh-CN" altLang="en-US" dirty="0"/>
              <a:t> 以上的序列。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吞吐量是</a:t>
            </a:r>
            <a:r>
              <a:rPr lang="zh-CN" altLang="en-US" dirty="0"/>
              <a:t> </a:t>
            </a:r>
            <a:r>
              <a:rPr lang="en-US" altLang="zh-CN" dirty="0"/>
              <a:t>transformer-based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的</a:t>
            </a:r>
            <a:r>
              <a:rPr lang="en-US" altLang="zh-CN" dirty="0">
                <a:solidFill>
                  <a:schemeClr val="accent1"/>
                </a:solidFill>
              </a:rPr>
              <a:t>5</a:t>
            </a:r>
            <a:r>
              <a:rPr lang="zh-CN" altLang="en-US" dirty="0">
                <a:solidFill>
                  <a:schemeClr val="accent1"/>
                </a:solidFill>
              </a:rPr>
              <a:t>倍</a:t>
            </a:r>
            <a:endParaRPr lang="en-US" altLang="zh-CN" dirty="0">
              <a:solidFill>
                <a:schemeClr val="accent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Mamba的优势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4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388934" cy="4719118"/>
          </a:xfrm>
        </p:spPr>
        <p:txBody>
          <a:bodyPr/>
          <a:lstStyle/>
          <a:p>
            <a:r>
              <a:rPr lang="en-CN" altLang="zh-CN" dirty="0"/>
              <a:t>LLaMA</a:t>
            </a:r>
            <a:r>
              <a:rPr lang="zh-CN" altLang="en-US" dirty="0"/>
              <a:t> </a:t>
            </a:r>
            <a:r>
              <a:rPr lang="en-US" altLang="zh-CN" dirty="0"/>
              <a:t>(Large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AI)</a:t>
            </a:r>
            <a:r>
              <a:rPr lang="zh-CN" altLang="en-US" dirty="0"/>
              <a:t> 是</a:t>
            </a:r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发布的大语言系列模型，他是目前开源</a:t>
            </a:r>
            <a:r>
              <a:rPr lang="en-US" altLang="zh-CN" dirty="0"/>
              <a:t>LLM</a:t>
            </a:r>
            <a:r>
              <a:rPr lang="zh-CN" altLang="en-US" dirty="0"/>
              <a:t>里最好的模型。</a:t>
            </a:r>
            <a:endParaRPr lang="en-US" altLang="zh-CN" dirty="0"/>
          </a:p>
          <a:p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目前</a:t>
            </a:r>
            <a:r>
              <a:rPr lang="en-US" altLang="zh-CN" b="0" i="0" dirty="0" err="1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发布到第三个版本：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LLaMA-1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于 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2023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年</a:t>
            </a:r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2</a:t>
            </a: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月发布，不可商用，一共发布了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7B,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13B,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30B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和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65B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四个版本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LLaMA-2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于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2023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年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月发布（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8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月发布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Code-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），可商用，一共发布了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7B,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13B,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34B,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70B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四个版本 （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34B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版本未</a:t>
            </a:r>
            <a:r>
              <a:rPr lang="zh-CN" altLang="en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开源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）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altLang="zh-CN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LLaMA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-3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于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2024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年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4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月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19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日发布，可商用，目前发布了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8B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和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70B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版本，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400B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版本仍在训练中。</a:t>
            </a:r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</a:t>
            </a:r>
            <a:r>
              <a:rPr lang="zh-CN" altLang="en-CN" dirty="0"/>
              <a:t>发布历</a:t>
            </a:r>
            <a:r>
              <a:rPr lang="en-CN" dirty="0"/>
              <a:t>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改进的核心思想： </a:t>
            </a:r>
            <a:r>
              <a:rPr lang="en-US" altLang="zh-CN" sz="1800" b="1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scaling</a:t>
            </a:r>
            <a:r>
              <a:rPr lang="zh-CN" altLang="en-US" sz="1800" b="1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b="1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laws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，意思就是训练数据量增大，模型增大，训练时间增加。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	</a:t>
            </a:r>
          </a:p>
          <a:p>
            <a:pPr lvl="1"/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Scaling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laws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估算规律：最佳预训练模型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需要的数据量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=</a:t>
            </a:r>
            <a:r>
              <a:rPr lang="zh-CN" altLang="en-US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 模型大小 *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20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；如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7B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模型使用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160B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的数据训练比较好，但是数据持续增加模型性能依然可以继续提升。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</a:t>
            </a:r>
            <a:r>
              <a:rPr lang="en-CN" dirty="0"/>
              <a:t>系列大致区别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CE789A-E754-17A9-645B-218A1D3FE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208339"/>
              </p:ext>
            </p:extLst>
          </p:nvPr>
        </p:nvGraphicFramePr>
        <p:xfrm>
          <a:off x="440991" y="2847703"/>
          <a:ext cx="11314780" cy="1757581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387009">
                  <a:extLst>
                    <a:ext uri="{9D8B030D-6E8A-4147-A177-3AD203B41FA5}">
                      <a16:colId xmlns:a16="http://schemas.microsoft.com/office/drawing/2014/main" val="404912169"/>
                    </a:ext>
                  </a:extLst>
                </a:gridCol>
                <a:gridCol w="1646720">
                  <a:extLst>
                    <a:ext uri="{9D8B030D-6E8A-4147-A177-3AD203B41FA5}">
                      <a16:colId xmlns:a16="http://schemas.microsoft.com/office/drawing/2014/main" val="322889418"/>
                    </a:ext>
                  </a:extLst>
                </a:gridCol>
                <a:gridCol w="2586446">
                  <a:extLst>
                    <a:ext uri="{9D8B030D-6E8A-4147-A177-3AD203B41FA5}">
                      <a16:colId xmlns:a16="http://schemas.microsoft.com/office/drawing/2014/main" val="3462230086"/>
                    </a:ext>
                  </a:extLst>
                </a:gridCol>
                <a:gridCol w="1854925">
                  <a:extLst>
                    <a:ext uri="{9D8B030D-6E8A-4147-A177-3AD203B41FA5}">
                      <a16:colId xmlns:a16="http://schemas.microsoft.com/office/drawing/2014/main" val="3243975866"/>
                    </a:ext>
                  </a:extLst>
                </a:gridCol>
                <a:gridCol w="3839680">
                  <a:extLst>
                    <a:ext uri="{9D8B030D-6E8A-4147-A177-3AD203B41FA5}">
                      <a16:colId xmlns:a16="http://schemas.microsoft.com/office/drawing/2014/main" val="3150687534"/>
                    </a:ext>
                  </a:extLst>
                </a:gridCol>
              </a:tblGrid>
              <a:tr h="574765">
                <a:tc>
                  <a:txBody>
                    <a:bodyPr/>
                    <a:lstStyle/>
                    <a:p>
                      <a:r>
                        <a:rPr lang="en-CN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词表大小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CN" dirty="0"/>
                        <a:t>ontext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window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训练数据量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对齐trick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14080"/>
                  </a:ext>
                </a:extLst>
              </a:tr>
              <a:tr h="394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LLaMA-1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1.4T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监督微调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SFT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拒绝采样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rejection sampling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近端策略优化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PPO</a:t>
                      </a:r>
                      <a:b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直接策略优化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DPO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98047"/>
                  </a:ext>
                </a:extLst>
              </a:tr>
              <a:tr h="394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LLaMA-2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974662"/>
                  </a:ext>
                </a:extLst>
              </a:tr>
              <a:tr h="3942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LLaMA-3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</a:rPr>
                        <a:t>8K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15T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34084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F04C723-1F8E-66E4-F0BF-F9FECC30C0F0}"/>
              </a:ext>
            </a:extLst>
          </p:cNvPr>
          <p:cNvSpPr txBox="1"/>
          <p:nvPr/>
        </p:nvSpPr>
        <p:spPr>
          <a:xfrm>
            <a:off x="3259411" y="5284511"/>
            <a:ext cx="5134419" cy="399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</a:t>
            </a:r>
            <a:r>
              <a:rPr kumimoji="1" lang="en-CN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ontext</a:t>
            </a:r>
            <a:r>
              <a:rPr kumimoji="1" lang="zh-CN" altLang="en-US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window</a:t>
            </a:r>
            <a:r>
              <a:rPr kumimoji="1" lang="zh-CN" altLang="en-US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理论上不如</a:t>
            </a:r>
            <a:r>
              <a:rPr kumimoji="1" lang="en-US" altLang="zh-CN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mamba</a:t>
            </a:r>
            <a:r>
              <a:rPr kumimoji="1" lang="zh-CN" altLang="en-US" sz="2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！</a:t>
            </a:r>
            <a:endParaRPr kumimoji="1" lang="en-CN" sz="2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3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LLM性能天梯榜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整体性能排名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92948-2A4B-8FB8-B425-B3D976D6E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51" y="1055741"/>
            <a:ext cx="7772400" cy="46283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0B51A5-C975-1320-E2FE-3718E235A85A}"/>
              </a:ext>
            </a:extLst>
          </p:cNvPr>
          <p:cNvSpPr txBox="1"/>
          <p:nvPr/>
        </p:nvSpPr>
        <p:spPr>
          <a:xfrm>
            <a:off x="4773706" y="6104965"/>
            <a:ext cx="3590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chat.lmsys.org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/?leaderboard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A396B1-C1D4-9AFD-3B6D-11AB8B51547D}"/>
              </a:ext>
            </a:extLst>
          </p:cNvPr>
          <p:cNvSpPr/>
          <p:nvPr/>
        </p:nvSpPr>
        <p:spPr>
          <a:xfrm>
            <a:off x="621763" y="4921300"/>
            <a:ext cx="5475392" cy="237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CC7FE-6E4C-30CA-63D3-C7C944EC881B}"/>
              </a:ext>
            </a:extLst>
          </p:cNvPr>
          <p:cNvSpPr txBox="1"/>
          <p:nvPr/>
        </p:nvSpPr>
        <p:spPr>
          <a:xfrm>
            <a:off x="8517851" y="1661489"/>
            <a:ext cx="3901713" cy="8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国内只有阿里的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1" lang="zh-CN" alt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通义</a:t>
            </a: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千问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”靠前</a:t>
            </a:r>
            <a:endParaRPr kumimoji="1" lang="en-US" altLang="zh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开源模型里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LLaMA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更靠前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72302-62FF-669B-416B-05953E568BC7}"/>
              </a:ext>
            </a:extLst>
          </p:cNvPr>
          <p:cNvSpPr/>
          <p:nvPr/>
        </p:nvSpPr>
        <p:spPr>
          <a:xfrm>
            <a:off x="630470" y="3284088"/>
            <a:ext cx="6371218" cy="36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98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LLM 性能天梯榜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中文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78543-1973-0BD3-A276-B1C7E6A9DF84}"/>
              </a:ext>
            </a:extLst>
          </p:cNvPr>
          <p:cNvSpPr txBox="1"/>
          <p:nvPr/>
        </p:nvSpPr>
        <p:spPr>
          <a:xfrm>
            <a:off x="2850776" y="645459"/>
            <a:ext cx="65" cy="379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1C50A-D1B1-A158-1D71-652A493F3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0" y="964990"/>
            <a:ext cx="7772400" cy="5277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D0C94B-2869-EFD6-F285-73152A6993C8}"/>
              </a:ext>
            </a:extLst>
          </p:cNvPr>
          <p:cNvSpPr/>
          <p:nvPr/>
        </p:nvSpPr>
        <p:spPr>
          <a:xfrm>
            <a:off x="474134" y="4582633"/>
            <a:ext cx="5475392" cy="237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CF489-82AB-2F31-463A-714369F51F7E}"/>
              </a:ext>
            </a:extLst>
          </p:cNvPr>
          <p:cNvSpPr/>
          <p:nvPr/>
        </p:nvSpPr>
        <p:spPr>
          <a:xfrm>
            <a:off x="468488" y="3831920"/>
            <a:ext cx="5475392" cy="237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A2CAFA-D7D7-CB27-47D5-0AE7045C9D4C}"/>
              </a:ext>
            </a:extLst>
          </p:cNvPr>
          <p:cNvSpPr txBox="1"/>
          <p:nvPr/>
        </p:nvSpPr>
        <p:spPr>
          <a:xfrm>
            <a:off x="8460949" y="1930368"/>
            <a:ext cx="3784600" cy="90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国内只有阿里的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1" lang="zh-CN" alt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通义</a:t>
            </a: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千问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”和 李开复投资的“</a:t>
            </a:r>
            <a:r>
              <a:rPr kumimoji="1" lang="zh-CN" alt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零一万物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”靠前。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5626CB-DBD3-910E-1456-85618CE932A1}"/>
              </a:ext>
            </a:extLst>
          </p:cNvPr>
          <p:cNvSpPr txBox="1"/>
          <p:nvPr/>
        </p:nvSpPr>
        <p:spPr>
          <a:xfrm>
            <a:off x="4773706" y="6104965"/>
            <a:ext cx="3590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chat.lmsys.org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/?leaderboard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LLM 性能天梯榜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英文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78543-1973-0BD3-A276-B1C7E6A9DF84}"/>
              </a:ext>
            </a:extLst>
          </p:cNvPr>
          <p:cNvSpPr txBox="1"/>
          <p:nvPr/>
        </p:nvSpPr>
        <p:spPr>
          <a:xfrm>
            <a:off x="2850776" y="645459"/>
            <a:ext cx="65" cy="379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C5DB5-3F47-F041-B2AE-03E0047E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8" y="952834"/>
            <a:ext cx="7772400" cy="510595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CB8A0-7671-3242-819F-2F97C40DA2E3}"/>
              </a:ext>
            </a:extLst>
          </p:cNvPr>
          <p:cNvSpPr/>
          <p:nvPr/>
        </p:nvSpPr>
        <p:spPr>
          <a:xfrm>
            <a:off x="830771" y="5738177"/>
            <a:ext cx="5475392" cy="237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DB930E-6718-16BD-3C4E-D51870E925E9}"/>
              </a:ext>
            </a:extLst>
          </p:cNvPr>
          <p:cNvSpPr/>
          <p:nvPr/>
        </p:nvSpPr>
        <p:spPr>
          <a:xfrm>
            <a:off x="623125" y="2479720"/>
            <a:ext cx="6371218" cy="360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5160E-6F2A-6C79-B9AC-1E65DD618040}"/>
              </a:ext>
            </a:extLst>
          </p:cNvPr>
          <p:cNvSpPr/>
          <p:nvPr/>
        </p:nvSpPr>
        <p:spPr>
          <a:xfrm>
            <a:off x="830771" y="4347542"/>
            <a:ext cx="6371218" cy="485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71014A-8D59-3583-78D3-0218D73FB235}"/>
              </a:ext>
            </a:extLst>
          </p:cNvPr>
          <p:cNvSpPr txBox="1"/>
          <p:nvPr/>
        </p:nvSpPr>
        <p:spPr>
          <a:xfrm>
            <a:off x="8517851" y="1661489"/>
            <a:ext cx="3901713" cy="8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国内只有阿里的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“</a:t>
            </a:r>
            <a:r>
              <a:rPr kumimoji="1" lang="zh-CN" alt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通义</a:t>
            </a:r>
            <a:r>
              <a:rPr kumimoji="1" lang="en-US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千问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”靠前</a:t>
            </a:r>
            <a:endParaRPr kumimoji="1" lang="en-US" altLang="zh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开源模型里</a:t>
            </a:r>
            <a:r>
              <a:rPr kumimoji="1" lang="en-US" altLang="zh-CN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LLaMA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更靠前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60B0CC-FD27-2486-D58C-00CA018ACF99}"/>
              </a:ext>
            </a:extLst>
          </p:cNvPr>
          <p:cNvSpPr txBox="1"/>
          <p:nvPr/>
        </p:nvSpPr>
        <p:spPr>
          <a:xfrm>
            <a:off x="4773706" y="6104965"/>
            <a:ext cx="3590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chat.lmsys.org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/?leaderboard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3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lvl="1"/>
            <a:endParaRPr lang="en-US" altLang="zh-CN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LLM 性能天梯榜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Coding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78543-1973-0BD3-A276-B1C7E6A9DF84}"/>
              </a:ext>
            </a:extLst>
          </p:cNvPr>
          <p:cNvSpPr txBox="1"/>
          <p:nvPr/>
        </p:nvSpPr>
        <p:spPr>
          <a:xfrm>
            <a:off x="2850776" y="645459"/>
            <a:ext cx="65" cy="3795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D232B-011C-C106-9F62-FB87C878941C}"/>
              </a:ext>
            </a:extLst>
          </p:cNvPr>
          <p:cNvSpPr txBox="1"/>
          <p:nvPr/>
        </p:nvSpPr>
        <p:spPr>
          <a:xfrm>
            <a:off x="8193826" y="1560795"/>
            <a:ext cx="3876254" cy="2123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国内国内靠前的只有阿里的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“通义</a:t>
            </a:r>
            <a:r>
              <a:rPr kumimoji="1" lang="zh-CN" alt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千问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”</a:t>
            </a:r>
            <a:endParaRPr kumimoji="1" lang="en-US" altLang="zh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LLaMA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目前发布的模型在coding上不如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Mistral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强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，或许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400B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的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LLaMA-3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会不一样。</a:t>
            </a:r>
            <a:endParaRPr kumimoji="1" lang="en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A3A1C-3184-8637-67CA-9F2DCE72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6" y="864296"/>
            <a:ext cx="7772400" cy="51294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0CB8A0-7671-3242-819F-2F97C40DA2E3}"/>
              </a:ext>
            </a:extLst>
          </p:cNvPr>
          <p:cNvSpPr/>
          <p:nvPr/>
        </p:nvSpPr>
        <p:spPr>
          <a:xfrm>
            <a:off x="267841" y="5241466"/>
            <a:ext cx="5696563" cy="2555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65AF-1956-51A5-E388-FF6543C62AE9}"/>
              </a:ext>
            </a:extLst>
          </p:cNvPr>
          <p:cNvSpPr txBox="1"/>
          <p:nvPr/>
        </p:nvSpPr>
        <p:spPr>
          <a:xfrm>
            <a:off x="4773706" y="6104965"/>
            <a:ext cx="359072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chat.lmsys.org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/?leaderboard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9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在这里插入图片描述">
            <a:extLst>
              <a:ext uri="{FF2B5EF4-FFF2-40B4-BE49-F238E27FC236}">
                <a16:creationId xmlns:a16="http://schemas.microsoft.com/office/drawing/2014/main" id="{B7DC68FD-8538-071C-4EC6-0E414CFEA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9"/>
          <a:stretch/>
        </p:blipFill>
        <p:spPr bwMode="auto">
          <a:xfrm>
            <a:off x="7112205" y="246704"/>
            <a:ext cx="4807289" cy="63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6894" y="1248511"/>
            <a:ext cx="6725792" cy="3915160"/>
          </a:xfrm>
        </p:spPr>
        <p:txBody>
          <a:bodyPr/>
          <a:lstStyle/>
          <a:p>
            <a:r>
              <a:rPr lang="zh-CN" altLang="en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采用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类似右图</a:t>
            </a: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GPT-2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相似的结构，并且</a:t>
            </a:r>
            <a:r>
              <a:rPr lang="en-US" altLang="zh-CN" sz="20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做了如下修改：</a:t>
            </a: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使用 </a:t>
            </a:r>
            <a:r>
              <a:rPr lang="en-US" altLang="zh-CN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pre-normalization</a:t>
            </a: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，并将 </a:t>
            </a:r>
            <a:r>
              <a:rPr lang="en-US" altLang="zh-CN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layer</a:t>
            </a: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norm</a:t>
            </a: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改成 </a:t>
            </a:r>
            <a:r>
              <a:rPr lang="en-US" altLang="zh-CN" sz="1800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-apple-system"/>
              </a:rPr>
              <a:t>RMSNorm</a:t>
            </a: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使得模型</a:t>
            </a:r>
            <a:r>
              <a:rPr lang="zh-CN" altLang="en-US" sz="18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训练过程更加稳定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全连接层的激活函数改用 </a:t>
            </a:r>
            <a:r>
              <a:rPr lang="en-US" altLang="zh-CN" sz="1800" b="1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SwiGLU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，因为测评中发现有性能提升。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r>
              <a:rPr lang="en-CN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Token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embedding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使用 </a:t>
            </a:r>
            <a:r>
              <a:rPr lang="en-US" altLang="zh-CN" sz="18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RoP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(Rotary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Positional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Embeddings)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通过绝对位置编码的方式实现相对位置编码。其目标是</a:t>
            </a:r>
            <a:r>
              <a:rPr lang="zh-CN" altLang="en-US" sz="18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给</a:t>
            </a:r>
            <a:r>
              <a:rPr lang="en-US" sz="1800" b="1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q，k</a:t>
            </a:r>
            <a:r>
              <a:rPr lang="en-US" sz="18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 </a:t>
            </a:r>
            <a:r>
              <a:rPr lang="zh-CN" altLang="en-US" sz="1800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添加绝对位置信息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verdana" panose="020B0604030504040204" pitchFamily="34" charset="0"/>
              </a:rPr>
              <a:t>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+mj-lt"/>
              <a:buAutoNum type="arabicPeriod"/>
            </a:pPr>
            <a:endParaRPr lang="en-US" altLang="zh-CN" sz="1800" b="0" i="0" dirty="0">
              <a:solidFill>
                <a:srgbClr val="191B1F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sz="1800" b="0" i="0" dirty="0">
                <a:solidFill>
                  <a:srgbClr val="191B1F"/>
                </a:solidFill>
                <a:effectLst/>
                <a:highlight>
                  <a:srgbClr val="FFFFFF"/>
                </a:highlight>
                <a:latin typeface="-apple-system"/>
              </a:rPr>
              <a:t>       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的 </a:t>
            </a:r>
            <a:r>
              <a:rPr lang="en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block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1115B-FE4F-2A82-9CB5-6B5665291173}"/>
              </a:ext>
            </a:extLst>
          </p:cNvPr>
          <p:cNvSpPr txBox="1"/>
          <p:nvPr/>
        </p:nvSpPr>
        <p:spPr>
          <a:xfrm>
            <a:off x="6792686" y="6288668"/>
            <a:ext cx="4981941" cy="3633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blog.csdn.net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/weixin_54338498/article/details/135269411</a:t>
            </a:r>
            <a:endParaRPr kumimoji="1" lang="en-CN" sz="12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1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由于大模型因为参数量大的原因，而目前的高端计算卡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H100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的显存也就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80G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，一般需要使用特殊的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trick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才能训练起来，</a:t>
            </a:r>
            <a:r>
              <a:rPr lang="en-US" altLang="zh-CN" sz="18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使用的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trick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有：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endParaRPr lang="en-US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en-US" sz="18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FlashAttention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155725" lvl="2" indent="-342900">
              <a:buAutoNum type="arabicPeriod"/>
            </a:pP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尽可能使用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SRAM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而不是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HBM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，降低带宽压力；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155725" lvl="2" indent="-342900">
              <a:buAutoNum type="arabicPeriod"/>
            </a:pP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KV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cache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减少重复计算；</a:t>
            </a:r>
            <a:endParaRPr lang="en-US" altLang="zh-CN" sz="16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155725" lvl="2" indent="-342900">
              <a:buAutoNum type="arabicPeriod"/>
            </a:pP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checkpointing/</a:t>
            </a:r>
            <a:r>
              <a:rPr lang="en-US" altLang="zh-CN" sz="16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recomputation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通过存储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forward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path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中某些必要的参数存到本地，</a:t>
            </a:r>
            <a:r>
              <a:rPr lang="en-US" altLang="zh-CN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backward</a:t>
            </a:r>
            <a:r>
              <a:rPr lang="zh-CN" altLang="en-US" sz="16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中进行重复计算的办法降低显存用量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sz="14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.AppleSystemUIFont"/>
              <a:buAutoNum type="arabicPeriod"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.AppleSystemUIFont"/>
              <a:buAutoNum type="arabicPeriod"/>
            </a:pP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Group-query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attention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：将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进行分组，使每一组里的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共享同一个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(K,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V)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，然后后再计算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attention</a:t>
            </a:r>
          </a:p>
          <a:p>
            <a:pPr marL="503651" lvl="1" indent="-342900">
              <a:buAutoNum type="arabicPeriod"/>
            </a:pPr>
            <a:endParaRPr lang="en-US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en-US" sz="1800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分布式训练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 </a:t>
            </a:r>
            <a:r>
              <a:rPr lang="zh-CN" altLang="en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流水线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模式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+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数据并行模式</a:t>
            </a: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加速</a:t>
            </a:r>
            <a:r>
              <a:rPr lang="en-CN" dirty="0"/>
              <a:t>训练trick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5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11078741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group-query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attention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 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通过将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分组，可以减少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K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V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矩阵的计算，节省了显存，增加了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batch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size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。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加速</a:t>
            </a:r>
            <a:r>
              <a:rPr lang="en-CN" dirty="0"/>
              <a:t>训练trick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9C82F-2643-9E35-266C-EE06191C072E}"/>
              </a:ext>
            </a:extLst>
          </p:cNvPr>
          <p:cNvSpPr txBox="1"/>
          <p:nvPr/>
        </p:nvSpPr>
        <p:spPr>
          <a:xfrm>
            <a:off x="4332823" y="5684108"/>
            <a:ext cx="406470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https://doi.org/10.48550/arXiv.2305.13245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D0E58C-E8B8-783F-7A3B-365E163E3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97" y="2306973"/>
            <a:ext cx="8388855" cy="3036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C27C6D-5B19-4499-9021-F2BEEF8DA670}"/>
              </a:ext>
            </a:extLst>
          </p:cNvPr>
          <p:cNvSpPr/>
          <p:nvPr/>
        </p:nvSpPr>
        <p:spPr>
          <a:xfrm>
            <a:off x="5106390" y="2090057"/>
            <a:ext cx="2517568" cy="32533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8632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5961149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对于分布式训练：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将模型切分成多个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集群将以“流水线”的样子计算这些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，即每个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都在相同数量的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上训练。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加速</a:t>
            </a:r>
            <a:r>
              <a:rPr lang="en-CN" dirty="0"/>
              <a:t>训练trick</a:t>
            </a:r>
            <a:endParaRPr lang="en-US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BBAD118-1FF6-D2B7-EDF4-527717D7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407" y="456134"/>
            <a:ext cx="4489843" cy="498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74D98-8B1E-94FE-65AD-1C50CB2EE44F}"/>
              </a:ext>
            </a:extLst>
          </p:cNvPr>
          <p:cNvSpPr txBox="1"/>
          <p:nvPr/>
        </p:nvSpPr>
        <p:spPr>
          <a:xfrm>
            <a:off x="2712175" y="6426102"/>
            <a:ext cx="70724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github.com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datawhalechina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/so-large-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/blob/main/docs/content/ch08.md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60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6021" y="1083770"/>
            <a:ext cx="10733557" cy="4690459"/>
          </a:xfrm>
        </p:spPr>
        <p:txBody>
          <a:bodyPr/>
          <a:lstStyle/>
          <a:p>
            <a:r>
              <a:rPr lang="en-CN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RNN</a:t>
            </a:r>
            <a:r>
              <a:rPr lang="zh-CN" altLang="en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的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构造如下图所示。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–</a:t>
            </a:r>
            <a:r>
              <a:rPr lang="zh-CN" altLang="en-US" dirty="0"/>
              <a:t> 回顾</a:t>
            </a:r>
            <a:r>
              <a:rPr lang="en-US" dirty="0"/>
              <a:t>RNN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39345C9-FD61-9CF2-683C-DCFF1DAB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7" y="1538146"/>
            <a:ext cx="4165145" cy="32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29633-AD37-3BA3-0EF4-21D09E04F14D}"/>
              </a:ext>
            </a:extLst>
          </p:cNvPr>
          <p:cNvSpPr txBox="1"/>
          <p:nvPr/>
        </p:nvSpPr>
        <p:spPr>
          <a:xfrm>
            <a:off x="1904071" y="4667359"/>
            <a:ext cx="4502386" cy="3620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Source: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www.cnblogs.com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Catherinezhilin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/p/15573025.html</a:t>
            </a:r>
            <a:endParaRPr kumimoji="1" lang="en-CN" sz="12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F99E8D7-334A-62AA-C5C8-96F4880F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01" y="2392681"/>
            <a:ext cx="4318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AC6DC-BCBC-3C72-5412-0CCBF7FA8D7C}"/>
              </a:ext>
            </a:extLst>
          </p:cNvPr>
          <p:cNvSpPr txBox="1"/>
          <p:nvPr/>
        </p:nvSpPr>
        <p:spPr>
          <a:xfrm>
            <a:off x="7419729" y="3876212"/>
            <a:ext cx="3401572" cy="3633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/p/542322775</a:t>
            </a:r>
            <a:endParaRPr kumimoji="1" lang="en-CN" sz="12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2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5961149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对于分布式训练：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将模型切分成多个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集群将以“流水线”的样子计算这些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，即每个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都在相同数量的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上训练。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在计算每一个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时，将输入数据进行切分，此时每张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上计算的模型是相同的，不同的只是输入数据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加速</a:t>
            </a:r>
            <a:r>
              <a:rPr lang="en-CN" dirty="0"/>
              <a:t>训练trick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047DDE8-34F9-1C1F-8609-EB41A0DA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658" y="3049975"/>
            <a:ext cx="8405445" cy="31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F004B-67B3-D46D-1B50-9CF0BAEC49A3}"/>
              </a:ext>
            </a:extLst>
          </p:cNvPr>
          <p:cNvSpPr txBox="1"/>
          <p:nvPr/>
        </p:nvSpPr>
        <p:spPr>
          <a:xfrm>
            <a:off x="2712175" y="6426102"/>
            <a:ext cx="70724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github.com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datawhalechina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/so-large-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/blob/main/docs/content/ch08.md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22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87251" y="1173892"/>
            <a:ext cx="5961149" cy="4719118"/>
          </a:xfrm>
        </p:spPr>
        <p:txBody>
          <a:bodyPr/>
          <a:lstStyle/>
          <a:p>
            <a:pPr marL="160751" lvl="1" indent="0">
              <a:buNone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对于分布式训练：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将模型切分成多个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集群将以“流水线”的样子计算这些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，即每个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都在相同数量的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上训练。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Font typeface=".AppleSystemUIFont"/>
              <a:buAutoNum type="arabicPeriod"/>
            </a:pP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在计算每一个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stage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时，将输入数据进行切分，此时每张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上计算的模型是相同的，不同的只是输入数据。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503651" lvl="1" indent="-342900">
              <a:buAutoNum type="arabicPeriod"/>
            </a:pP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加速</a:t>
            </a:r>
            <a:r>
              <a:rPr lang="en-CN" dirty="0"/>
              <a:t>训练trick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551ECD0-71CA-82FE-DA18-1F29EEB6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0"/>
            <a:ext cx="5753588" cy="608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B07C4B-2B3F-879A-55E3-D76AF031AD61}"/>
              </a:ext>
            </a:extLst>
          </p:cNvPr>
          <p:cNvSpPr txBox="1"/>
          <p:nvPr/>
        </p:nvSpPr>
        <p:spPr>
          <a:xfrm>
            <a:off x="2712175" y="6426102"/>
            <a:ext cx="70724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github.com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datawhalechina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/so-large-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/blob/main/docs/content/ch08.md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A1DF6-4E90-08CB-02C8-01DA333AC366}"/>
              </a:ext>
            </a:extLst>
          </p:cNvPr>
          <p:cNvSpPr txBox="1"/>
          <p:nvPr/>
        </p:nvSpPr>
        <p:spPr>
          <a:xfrm>
            <a:off x="907126" y="4025734"/>
            <a:ext cx="3610098" cy="3815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右图为并行化的整体示意图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。</a:t>
            </a:r>
            <a:endParaRPr kumimoji="1" lang="en-CN" dirty="0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11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像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这样的大模型，通常关注的点有：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量化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&amp;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部署到边缘设备上。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为下游任务微调：方式有很多，常见的比如全量微调，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LoRA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等。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Prompt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Engineering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：在不额外训练的前提下，通过设计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prompt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模板提高模型回答的质量。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RAG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：构建一个向量数据库，为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提供与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相关的优质信息，提升模型回答质量。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搭建周边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Agent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：以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为中心，构造多种工具流，在工作流程中每一个步骤都让</a:t>
            </a:r>
            <a:r>
              <a:rPr lang="en-US" altLang="zh-CN" dirty="0" err="1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LLaMA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决定下一步要做什么。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LLaMA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dirty="0"/>
              <a:t>个人观点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1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5250E6-9A98-A349-9E55-0FC2F62C7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1410" y="1915617"/>
            <a:ext cx="9262143" cy="4041429"/>
          </a:xfrm>
        </p:spPr>
        <p:txBody>
          <a:bodyPr anchor="ctr"/>
          <a:lstStyle/>
          <a:p>
            <a:pPr marL="14287" indent="0">
              <a:buNone/>
            </a:pPr>
            <a:r>
              <a:rPr lang="en-CN" altLang="zh-CN" sz="5400" dirty="0"/>
              <a:t>RAG</a:t>
            </a:r>
          </a:p>
          <a:p>
            <a:pPr marL="14287" indent="0">
              <a:buNone/>
            </a:pPr>
            <a:endParaRPr lang="en-CN" altLang="zh-CN" sz="5400" dirty="0"/>
          </a:p>
          <a:p>
            <a:r>
              <a:rPr lang="en-US" altLang="zh-CN" sz="2800" dirty="0"/>
              <a:t>RAG</a:t>
            </a:r>
            <a:r>
              <a:rPr lang="zh-CN" altLang="en-US" sz="2800" dirty="0"/>
              <a:t>背景</a:t>
            </a:r>
            <a:endParaRPr lang="en-US" altLang="zh-CN" sz="2800" dirty="0"/>
          </a:p>
          <a:p>
            <a:r>
              <a:rPr lang="en-US" altLang="zh-CN" sz="2800" dirty="0"/>
              <a:t>RAG</a:t>
            </a:r>
            <a:r>
              <a:rPr lang="zh-CN" altLang="en-US" sz="2800" dirty="0"/>
              <a:t>流程</a:t>
            </a:r>
            <a:endParaRPr lang="en-US" altLang="zh-CN" sz="2800" dirty="0"/>
          </a:p>
          <a:p>
            <a:r>
              <a:rPr lang="zh-CN" altLang="en-US" sz="2800" dirty="0"/>
              <a:t>个人见解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0401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在使用</a:t>
            </a: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进行对话的过程中，人们发现预训练好的</a:t>
            </a: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存在以下缺陷：</a:t>
            </a: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训练数据总是固定在某个时间节点，模型无法感知最新发生的事情。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回答问题时出现“幻觉（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Hallucination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）”，胡编乱造的现象让模型的回答变得“不可信”。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学者们通过研究，发现大模型可以通过仅在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prompt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中增加 与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query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相关的文本或例子而不对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进行任何额外训练的前提下，让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生成了更好质量的回答，这被称为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In-context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learning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。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marL="160751" lvl="1" indent="0">
              <a:buNone/>
            </a:pP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基于这个事实，自然就催生出了一种增强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能力的方法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--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RAG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800" dirty="0"/>
              <a:t>(Retrieval-Augmented</a:t>
            </a:r>
            <a:r>
              <a:rPr lang="zh-CN" altLang="en-US" sz="1800" dirty="0"/>
              <a:t> </a:t>
            </a:r>
            <a:r>
              <a:rPr lang="en-US" altLang="zh-CN" sz="1800" dirty="0"/>
              <a:t>Generation)</a:t>
            </a:r>
            <a:r>
              <a:rPr lang="zh-CN" altLang="en-US" sz="1800" dirty="0"/>
              <a:t>。  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CN" dirty="0"/>
              <a:t>背景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07C4B-2B3F-879A-55E3-D76AF031AD61}"/>
              </a:ext>
            </a:extLst>
          </p:cNvPr>
          <p:cNvSpPr txBox="1"/>
          <p:nvPr/>
        </p:nvSpPr>
        <p:spPr>
          <a:xfrm>
            <a:off x="2712175" y="6426102"/>
            <a:ext cx="707244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github.com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datawhalechina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/so-large-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/blob/main/docs/content/ch08.md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34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en-CN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RAG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流程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数据收集与预处理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构建索引（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Index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or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vector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store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）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根据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query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检索向量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将检索的向量融入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query</a:t>
            </a:r>
          </a:p>
          <a:p>
            <a:pPr lvl="1"/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LLM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生成回答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 流程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07C4B-2B3F-879A-55E3-D76AF031AD61}"/>
              </a:ext>
            </a:extLst>
          </p:cNvPr>
          <p:cNvSpPr txBox="1"/>
          <p:nvPr/>
        </p:nvSpPr>
        <p:spPr>
          <a:xfrm>
            <a:off x="3944021" y="5536526"/>
            <a:ext cx="79746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gradientflow.com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/techniques-challenges-and-future-of-augmented-language-models/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7650" name="Picture 2" descr="RAG system overview">
            <a:extLst>
              <a:ext uri="{FF2B5EF4-FFF2-40B4-BE49-F238E27FC236}">
                <a16:creationId xmlns:a16="http://schemas.microsoft.com/office/drawing/2014/main" id="{5F23049A-B153-CBA2-7C01-66A0E015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39" y="1335987"/>
            <a:ext cx="7072449" cy="413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0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089212"/>
            <a:ext cx="10512566" cy="5312654"/>
          </a:xfrm>
        </p:spPr>
        <p:txBody>
          <a:bodyPr/>
          <a:lstStyle/>
          <a:p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收集所有实际应用的业务数据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如产品手册、开发文档、业务流程规范、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FAQ（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常见问题）等。这些数据将作为后续检索的基础。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预处理阶段则是对这些数据进行必要的</a:t>
            </a:r>
            <a:r>
              <a:rPr lang="zh-CN" altLang="en-US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清洗和格式化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，以便构建索引和进行后续的检索操作。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altLang="zh-CN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zh-CN" altLang="en-US" dirty="0">
                <a:highlight>
                  <a:srgbClr val="FFFFFF"/>
                </a:highlight>
                <a:latin typeface="Arial" panose="020B0604020202020204" pitchFamily="34" charset="0"/>
              </a:rPr>
              <a:t>此阶段问题 </a:t>
            </a:r>
            <a:r>
              <a:rPr lang="en-US" altLang="zh-CN" dirty="0">
                <a:highlight>
                  <a:srgbClr val="FFFFFF"/>
                </a:highlight>
                <a:latin typeface="Arial" panose="020B0604020202020204" pitchFamily="34" charset="0"/>
              </a:rPr>
              <a:t>–</a:t>
            </a:r>
            <a:r>
              <a:rPr lang="zh-CN" altLang="en-US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zh-CN" altLang="en-US" b="1" dirty="0">
                <a:highlight>
                  <a:srgbClr val="FFFFFF"/>
                </a:highlight>
                <a:latin typeface="Arial" panose="020B0604020202020204" pitchFamily="34" charset="0"/>
              </a:rPr>
              <a:t>文本切分</a:t>
            </a:r>
            <a:r>
              <a:rPr lang="zh-CN" altLang="en-US" b="1" dirty="0">
                <a:solidFill>
                  <a:schemeClr val="accent1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需要进行工程上的探索</a:t>
            </a:r>
            <a:endParaRPr lang="en-US" altLang="zh-CN" b="1" dirty="0">
              <a:solidFill>
                <a:schemeClr val="accent1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长文本有助于保证信息完整性，但检索时由于潜在信息过多会导致与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query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匹配度欠佳！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lvl="1"/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短本文容易与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query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匹配，但信息完整性不足！</a:t>
            </a:r>
            <a:endParaRPr lang="en-US" altLang="zh-CN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流程</a:t>
            </a:r>
            <a:r>
              <a:rPr lang="en-US" altLang="zh-CN" dirty="0"/>
              <a:t>–</a:t>
            </a:r>
            <a:r>
              <a:rPr lang="zh-CN" altLang="en-US" dirty="0"/>
              <a:t> 数据收集与预处理</a:t>
            </a:r>
            <a:endParaRPr lang="en-US" dirty="0"/>
          </a:p>
        </p:txBody>
      </p:sp>
      <p:pic>
        <p:nvPicPr>
          <p:cNvPr id="29698" name="Picture 2" descr="Illustrative diagram showing the data connection process with steps: Source, Load, Transform, Embed, Store, and Retrieve.">
            <a:extLst>
              <a:ext uri="{FF2B5EF4-FFF2-40B4-BE49-F238E27FC236}">
                <a16:creationId xmlns:a16="http://schemas.microsoft.com/office/drawing/2014/main" id="{5C4EA569-48BD-F9CD-61C1-AEE22BC26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190" y="2197302"/>
            <a:ext cx="8384381" cy="28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D585C-60FB-45BB-9A4B-B91C9CDB6613}"/>
              </a:ext>
            </a:extLst>
          </p:cNvPr>
          <p:cNvSpPr txBox="1"/>
          <p:nvPr/>
        </p:nvSpPr>
        <p:spPr>
          <a:xfrm>
            <a:off x="3671047" y="4729000"/>
            <a:ext cx="5511124" cy="367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  <a:r>
              <a:rPr kumimoji="1" lang="zh-CN" altLang="en-US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python.langchain.com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/docs/modules/</a:t>
            </a:r>
            <a:r>
              <a:rPr kumimoji="1" lang="en-US" altLang="zh-CN" sz="14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data_connection</a:t>
            </a:r>
            <a:r>
              <a:rPr kumimoji="1" lang="en-US" altLang="zh-CN" sz="14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endParaRPr kumimoji="1" lang="en-CN" sz="14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2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“构建索引”指的是针对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embedding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向量找到一种能实现“高效的存储”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+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“高效检索”的数据结构。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常用的大型向量数据库为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Meta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的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FAISS</a:t>
            </a:r>
          </a:p>
          <a:p>
            <a:pPr lvl="1"/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对于轻量级向量数据库，常见的是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Annoy</a:t>
            </a:r>
          </a:p>
          <a:p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检索过程的核心是计算向量之间的相似度，为了</a:t>
            </a:r>
            <a:r>
              <a:rPr lang="zh-CN" altLang="en-US" b="1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实现检索效率与检索精度的之间的平衡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，一般会采用 </a:t>
            </a:r>
            <a:r>
              <a:rPr lang="en-US" altLang="zh-CN" dirty="0">
                <a:solidFill>
                  <a:schemeClr val="accent1"/>
                </a:solidFill>
                <a:highlight>
                  <a:srgbClr val="FFFFFF"/>
                </a:highlight>
                <a:latin typeface="-apple-system"/>
              </a:rPr>
              <a:t>ANN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（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Approximate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Nearest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Neighbor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）的检索方式，并通过返回 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top-K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向量提高检索精度。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流程</a:t>
            </a:r>
            <a:r>
              <a:rPr lang="en-US" altLang="zh-CN" dirty="0"/>
              <a:t>–</a:t>
            </a:r>
            <a:r>
              <a:rPr lang="zh-CN" altLang="en-US" dirty="0"/>
              <a:t> 构建索引</a:t>
            </a:r>
            <a:r>
              <a:rPr lang="en-US" altLang="zh-CN" dirty="0"/>
              <a:t>&amp;</a:t>
            </a:r>
            <a:r>
              <a:rPr lang="zh-CN" altLang="en-US" dirty="0"/>
              <a:t>检索</a:t>
            </a:r>
            <a:endParaRPr lang="en-US" dirty="0"/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804479D8-DC2C-228D-23AA-29315A5BE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22" y="3409196"/>
            <a:ext cx="10740640" cy="344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03E2C-2D7B-2AE6-CA65-622AA2A0D892}"/>
              </a:ext>
            </a:extLst>
          </p:cNvPr>
          <p:cNvSpPr txBox="1"/>
          <p:nvPr/>
        </p:nvSpPr>
        <p:spPr>
          <a:xfrm>
            <a:off x="3550023" y="6401866"/>
            <a:ext cx="4629472" cy="375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Source</a:t>
            </a:r>
            <a:r>
              <a:rPr kumimoji="1" lang="zh-CN" alt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sz="16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ingestai.io</a:t>
            </a:r>
            <a:r>
              <a:rPr kumimoji="1" 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/blog/rag-in-enterprise-ai</a:t>
            </a:r>
            <a:endParaRPr kumimoji="1" lang="en-CN" sz="16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8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此阶段一般采用 “</a:t>
            </a:r>
            <a:r>
              <a:rPr lang="en-US" altLang="zh-CN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prompt</a:t>
            </a:r>
            <a:r>
              <a:rPr lang="zh-CN" altLang="en-US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模板嵌入检索到的向量”的模式进行融合，例如：</a:t>
            </a:r>
            <a:endParaRPr lang="en-US" altLang="zh-CN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流程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CN" altLang="zh-CN" dirty="0"/>
              <a:t>query</a:t>
            </a:r>
            <a:r>
              <a:rPr lang="zh-CN" altLang="en-CN" dirty="0"/>
              <a:t>与</a:t>
            </a:r>
            <a:r>
              <a:rPr lang="zh-CN" altLang="en-US" dirty="0"/>
              <a:t>检索信息融合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4A99B-4F71-CE2C-7DD8-9823878D3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811" y="1870817"/>
            <a:ext cx="8488312" cy="3116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A888C5-AB35-821E-4EC4-AB066DCA3077}"/>
              </a:ext>
            </a:extLst>
          </p:cNvPr>
          <p:cNvSpPr txBox="1"/>
          <p:nvPr/>
        </p:nvSpPr>
        <p:spPr>
          <a:xfrm>
            <a:off x="317880" y="5161438"/>
            <a:ext cx="11561002" cy="817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近期斯坦福的研究者实验时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，发现在 </a:t>
            </a:r>
            <a:r>
              <a:rPr kumimoji="1" lang="zh-CN" altLang="en-US" b="1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提供的检索信息 与 模型曾经学习的信息不一致 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时，</a:t>
            </a:r>
            <a:r>
              <a:rPr kumimoji="1" lang="zh-CN" altLang="en-US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模型的回答会受到</a:t>
            </a:r>
            <a:r>
              <a:rPr kumimoji="1" lang="en-US" altLang="zh-CN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prompt</a:t>
            </a:r>
            <a:r>
              <a:rPr kumimoji="1" lang="zh-CN" altLang="en-US" dirty="0">
                <a:solidFill>
                  <a:schemeClr val="accent1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模板的影响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（例如要求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LLM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必须基于提供的信息进行回答），不同领域的问答中，有无</a:t>
            </a:r>
            <a:r>
              <a:rPr kumimoji="1" lang="en-US" altLang="zh-CN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RAG</a:t>
            </a:r>
            <a:r>
              <a:rPr kumimoji="1" lang="zh-CN" altLang="en-US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的效果也不同。</a:t>
            </a:r>
            <a:endParaRPr kumimoji="1" lang="en-CN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DDB238-CDC3-562B-3980-31C34FE9E7BE}"/>
              </a:ext>
            </a:extLst>
          </p:cNvPr>
          <p:cNvSpPr txBox="1"/>
          <p:nvPr/>
        </p:nvSpPr>
        <p:spPr>
          <a:xfrm>
            <a:off x="4075006" y="5965512"/>
            <a:ext cx="4046749" cy="37542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https://</a:t>
            </a:r>
            <a:r>
              <a:rPr kumimoji="1" lang="en-US" altLang="zh-CN" sz="16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arxiv.org</a:t>
            </a:r>
            <a:r>
              <a:rPr kumimoji="1" lang="en-US" altLang="zh-CN" sz="16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/abs/2404.10198v1</a:t>
            </a:r>
            <a:endParaRPr kumimoji="1" lang="en-CN" sz="16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7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9175" y="1335987"/>
            <a:ext cx="10512566" cy="4719118"/>
          </a:xfrm>
        </p:spPr>
        <p:txBody>
          <a:bodyPr/>
          <a:lstStyle/>
          <a:p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RAG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对于现阶段的 </a:t>
            </a:r>
            <a:r>
              <a:rPr lang="en-US" altLang="zh-CN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来说是一种较为优秀的补充方案，他的研究成本较低，落地可行性也高。</a:t>
            </a: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r>
              <a:rPr lang="zh-CN" altLang="en-US" sz="20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潜在的研究点：</a:t>
            </a:r>
            <a:endParaRPr lang="en-US" altLang="zh-CN" sz="20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类似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agent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的流程，让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自主决定什么时候应该进行检索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2"/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已有的研究结果是 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self-RAG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，但它调用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LLM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非常频繁，如何进一步优化这个流程是一个潜在的研究点</a:t>
            </a:r>
            <a:endParaRPr lang="en-US" altLang="zh-CN" sz="14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改造向量数据库（检索效率 </a:t>
            </a:r>
            <a:r>
              <a:rPr lang="en-US" altLang="zh-CN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+</a:t>
            </a:r>
            <a:r>
              <a:rPr lang="zh-CN" altLang="en-US" sz="18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检索精度）</a:t>
            </a:r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2"/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目前应用最广泛的 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FAISS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，它主要基于 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quantization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production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以及在工程化时对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GPU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的利用方式进行优化 来实现快速检索的目的。</a:t>
            </a:r>
            <a:endParaRPr lang="en-US" altLang="zh-CN" sz="14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2"/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以前的“最近邻搜索”还有很种，例如 </a:t>
            </a:r>
            <a:r>
              <a:rPr lang="en-US" altLang="zh-CN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HNSW</a:t>
            </a:r>
            <a:r>
              <a:rPr lang="zh-CN" altLang="en-US" sz="1400" dirty="0">
                <a:solidFill>
                  <a:srgbClr val="191B1F"/>
                </a:solidFill>
                <a:highlight>
                  <a:srgbClr val="FFFFFF"/>
                </a:highlight>
                <a:latin typeface="-apple-system"/>
              </a:rPr>
              <a:t> 等，可以考虑构建更优秀的多层检索机制来提升效率。</a:t>
            </a:r>
            <a:endParaRPr lang="en-US" altLang="zh-CN" sz="14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  <a:p>
            <a:pPr lvl="1"/>
            <a:endParaRPr lang="en-US" altLang="zh-CN" sz="1800" dirty="0">
              <a:solidFill>
                <a:srgbClr val="191B1F"/>
              </a:solidFill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456134"/>
            <a:ext cx="10740640" cy="508856"/>
          </a:xfrm>
        </p:spPr>
        <p:txBody>
          <a:bodyPr/>
          <a:lstStyle/>
          <a:p>
            <a:r>
              <a:rPr lang="en-CN" dirty="0"/>
              <a:t>RAG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个人见解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93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26021" y="1083770"/>
            <a:ext cx="10733557" cy="4690459"/>
          </a:xfrm>
        </p:spPr>
        <p:txBody>
          <a:bodyPr/>
          <a:lstStyle/>
          <a:p>
            <a:r>
              <a:rPr lang="en-CN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RNN</a:t>
            </a:r>
            <a:r>
              <a:rPr lang="zh-CN" altLang="en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的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构造如下图所示。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–</a:t>
            </a:r>
            <a:r>
              <a:rPr lang="zh-CN" altLang="en-US" dirty="0"/>
              <a:t> 回顾</a:t>
            </a:r>
            <a:r>
              <a:rPr lang="en-US" dirty="0"/>
              <a:t>RNN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39345C9-FD61-9CF2-683C-DCFF1DAB2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7" y="1538146"/>
            <a:ext cx="4165145" cy="32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E29633-AD37-3BA3-0EF4-21D09E04F14D}"/>
              </a:ext>
            </a:extLst>
          </p:cNvPr>
          <p:cNvSpPr txBox="1"/>
          <p:nvPr/>
        </p:nvSpPr>
        <p:spPr>
          <a:xfrm>
            <a:off x="1904071" y="4667359"/>
            <a:ext cx="4502386" cy="3620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Source: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www.cnblogs.com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Catherinezhilin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/p/15573025.html</a:t>
            </a:r>
            <a:endParaRPr kumimoji="1" lang="en-CN" sz="12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FF99E8D7-334A-62AA-C5C8-96F4880FA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01" y="2392681"/>
            <a:ext cx="43180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AC6DC-BCBC-3C72-5412-0CCBF7FA8D7C}"/>
              </a:ext>
            </a:extLst>
          </p:cNvPr>
          <p:cNvSpPr txBox="1"/>
          <p:nvPr/>
        </p:nvSpPr>
        <p:spPr>
          <a:xfrm>
            <a:off x="7419729" y="3876212"/>
            <a:ext cx="3401572" cy="3633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kumimoji="1" 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S</a:t>
            </a:r>
            <a:r>
              <a:rPr kumimoji="1" lang="en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ource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https://</a:t>
            </a:r>
            <a:r>
              <a:rPr kumimoji="1" lang="en-US" altLang="zh-CN" sz="1200" dirty="0" err="1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zhuanlan.zhihu.com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20204" pitchFamily="34" charset="0"/>
              </a:rPr>
              <a:t>/p/542322775</a:t>
            </a:r>
            <a:endParaRPr kumimoji="1" lang="en-CN" sz="1200" dirty="0" err="1">
              <a:solidFill>
                <a:srgbClr val="000000"/>
              </a:solidFill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9061FE-2D25-802E-29B9-BA33C8C219EC}"/>
              </a:ext>
            </a:extLst>
          </p:cNvPr>
          <p:cNvSpPr txBox="1"/>
          <p:nvPr/>
        </p:nvSpPr>
        <p:spPr>
          <a:xfrm>
            <a:off x="715784" y="5537063"/>
            <a:ext cx="9997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hiden</a:t>
            </a:r>
            <a:r>
              <a:rPr lang="en-US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state</a:t>
            </a:r>
            <a:r>
              <a:rPr lang="zh-CN" altLang="en-US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的空间维度太低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，</a:t>
            </a:r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导致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对于长文本的</a:t>
            </a:r>
            <a:r>
              <a:rPr lang="zh-CN" altLang="en-US" dirty="0">
                <a:solidFill>
                  <a:schemeClr val="accent1"/>
                </a:solidFill>
                <a:latin typeface="Helvetica Neue" panose="02000503000000020004" pitchFamily="2" charset="0"/>
                <a:ea typeface="PingFang SC" panose="020B0400000000000000" pitchFamily="34" charset="-122"/>
              </a:rPr>
              <a:t>处理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效果不好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，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容易遗忘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比较久远的信息。</a:t>
            </a:r>
          </a:p>
        </p:txBody>
      </p:sp>
    </p:spTree>
    <p:extLst>
      <p:ext uri="{BB962C8B-B14F-4D97-AF65-F5344CB8AC3E}">
        <p14:creationId xmlns:p14="http://schemas.microsoft.com/office/powerpoint/2010/main" val="106685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3049913"/>
          </a:xfrm>
        </p:spPr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Mamba主要基于S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模型改进得来，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S4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给出的状态变化公式如下：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708720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850A6-F916-F08E-338F-92C61721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42" y="1594487"/>
            <a:ext cx="9515731" cy="9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8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4690459"/>
          </a:xfrm>
        </p:spPr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Mamba主要基于S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模型改进得来，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S4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给出的状态变化公式如下：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从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(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1</a:t>
            </a:r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a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开始，</a:t>
            </a:r>
            <a:r>
              <a:rPr lang="zh-CN" altLang="en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经过</a:t>
            </a:r>
            <a:r>
              <a:rPr lang="en-US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ZOH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(Zero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O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rder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H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old) 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方法，对“连续信号进行离散化”，推导得到下面的式子，对应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(2a):</a:t>
            </a:r>
          </a:p>
          <a:p>
            <a:endParaRPr lang="en-US" altLang="zh-CN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708720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850A6-F916-F08E-338F-92C617211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642" y="1594487"/>
            <a:ext cx="9515731" cy="99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EBFC-7CA5-7FF8-0484-BD78FB06C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83" y="3017520"/>
            <a:ext cx="5562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4690459"/>
          </a:xfrm>
        </p:spPr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Mamba主要基于S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模型改进得来，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S4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给出的状态变化公式如下：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endParaRPr lang="en-US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从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(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1</a:t>
            </a:r>
            <a:r>
              <a:rPr 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a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)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开始，</a:t>
            </a:r>
            <a:r>
              <a:rPr lang="zh-CN" altLang="en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经过</a:t>
            </a:r>
            <a:r>
              <a:rPr lang="en-US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ZOH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(Zero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O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rder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PingFang SC" panose="020B0400000000000000" pitchFamily="34" charset="-122"/>
              </a:rPr>
              <a:t>H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old) 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方法，对“连续信号进行离散化”，得到下面的式子，对应</a:t>
            </a:r>
            <a:r>
              <a:rPr lang="en-US" altLang="zh-CN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(2a):</a:t>
            </a:r>
          </a:p>
          <a:p>
            <a:endParaRPr lang="en-US" altLang="zh-CN" dirty="0"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pPr marL="160751" lvl="1" indent="0">
              <a:buNone/>
            </a:pP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  <a:p>
            <a:pPr marL="160751" lvl="1" indent="0">
              <a:buNone/>
            </a:pPr>
            <a:r>
              <a:rPr lang="zh-CN" altLang="en-CN" sz="1800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用</a:t>
            </a:r>
            <a:r>
              <a:rPr lang="en-US" altLang="zh-CN" sz="1800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(2a)</a:t>
            </a:r>
            <a:r>
              <a:rPr lang="zh-CN" altLang="en-US" sz="1800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和</a:t>
            </a:r>
            <a:r>
              <a:rPr lang="en-US" altLang="zh-CN" sz="1800" b="1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(2b)</a:t>
            </a:r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，经过类似下面的递推， 推导出</a:t>
            </a:r>
            <a:r>
              <a:rPr lang="en-US" altLang="zh-CN" b="1" dirty="0">
                <a:latin typeface="Helvetica Neue" panose="02000503000000020004" pitchFamily="2" charset="0"/>
                <a:ea typeface="PingFang SC" panose="020B0400000000000000" pitchFamily="34" charset="-122"/>
              </a:rPr>
              <a:t>(3a)</a:t>
            </a:r>
            <a:r>
              <a:rPr lang="zh-CN" altLang="en-US" b="1" dirty="0">
                <a:latin typeface="Helvetica Neue" panose="02000503000000020004" pitchFamily="2" charset="0"/>
                <a:ea typeface="PingFang SC" panose="020B0400000000000000" pitchFamily="34" charset="-122"/>
              </a:rPr>
              <a:t>和</a:t>
            </a:r>
            <a:r>
              <a:rPr lang="en-US" altLang="zh-CN" b="1" dirty="0">
                <a:latin typeface="Helvetica Neue" panose="02000503000000020004" pitchFamily="2" charset="0"/>
                <a:ea typeface="PingFang SC" panose="020B0400000000000000" pitchFamily="34" charset="-122"/>
              </a:rPr>
              <a:t>(3b)</a:t>
            </a:r>
            <a:r>
              <a:rPr lang="zh-CN" altLang="en-US" dirty="0">
                <a:latin typeface="Helvetica Neue" panose="02000503000000020004" pitchFamily="2" charset="0"/>
                <a:ea typeface="PingFang SC" panose="020B0400000000000000" pitchFamily="34" charset="-122"/>
              </a:rPr>
              <a:t> 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708720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81E1452-5779-D6F6-31E7-21137DA55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4" y="3983496"/>
            <a:ext cx="6180639" cy="202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710A813-8646-CD98-F7DD-039644A4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653" y="4018653"/>
            <a:ext cx="5179980" cy="85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F44D863-A900-D2A5-CB47-E9C98C4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403" y="4823904"/>
            <a:ext cx="4593759" cy="12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850A6-F916-F08E-338F-92C617211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9642" y="1594487"/>
            <a:ext cx="9515731" cy="99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8EBFC-7CA5-7FF8-0484-BD78FB06CE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7683" y="3017520"/>
            <a:ext cx="5562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7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53A0C7-E727-E943-B886-A847BF608D8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065" y="1243791"/>
            <a:ext cx="10921467" cy="4690459"/>
          </a:xfrm>
        </p:spPr>
        <p:txBody>
          <a:bodyPr/>
          <a:lstStyle/>
          <a:p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其中左侧的矩阵本可以直接用一个</a:t>
            </a:r>
            <a:r>
              <a:rPr lang="zh-CN" altLang="en-US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卷积实现</a:t>
            </a:r>
            <a:r>
              <a:rPr lang="zh-CN" altLang="en-US" dirty="0">
                <a:effectLst/>
                <a:latin typeface="Helvetica Neue" panose="02000503000000020004" pitchFamily="2" charset="0"/>
                <a:ea typeface="PingFang SC" panose="020B0400000000000000" pitchFamily="34" charset="-122"/>
              </a:rPr>
              <a:t>：</a:t>
            </a:r>
            <a:endParaRPr lang="en-US" altLang="zh-CN" dirty="0">
              <a:effectLst/>
              <a:latin typeface="Helvetica Neue" panose="02000503000000020004" pitchFamily="2" charset="0"/>
              <a:ea typeface="PingFang SC" panose="020B0400000000000000" pitchFamily="34" charset="-122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0D1B7A-1BF1-9243-B4C2-FD446E0C2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4" y="456134"/>
            <a:ext cx="11040459" cy="467616"/>
          </a:xfrm>
        </p:spPr>
        <p:txBody>
          <a:bodyPr/>
          <a:lstStyle/>
          <a:p>
            <a:r>
              <a:rPr lang="en-US" dirty="0"/>
              <a:t>Mamba</a:t>
            </a:r>
            <a:r>
              <a:rPr lang="zh-CN" altLang="en-US" dirty="0"/>
              <a:t> 演变简史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dirty="0"/>
              <a:t>S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(structured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sequence)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F44D863-A900-D2A5-CB47-E9C98C4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1" y="3074110"/>
            <a:ext cx="4593759" cy="12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>
            <a:extLst>
              <a:ext uri="{FF2B5EF4-FFF2-40B4-BE49-F238E27FC236}">
                <a16:creationId xmlns:a16="http://schemas.microsoft.com/office/drawing/2014/main" id="{9608901D-628E-7A64-5188-F78DD5A87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835" y="1903918"/>
            <a:ext cx="7073472" cy="305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91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ver page_Image version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3440"/>
          </a:lnSpc>
          <a:defRPr kumimoji="1" sz="3200" dirty="0" err="1" smtClean="0">
            <a:solidFill>
              <a:srgbClr val="000000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8" id="{10D78E51-8D5A-4682-A2B0-43C2A5B5BB4F}" vid="{2CAB3CEB-A314-40CA-9193-70DA3C6C90B9}"/>
    </a:ext>
  </a:extLst>
</a:theme>
</file>

<file path=ppt/theme/theme2.xml><?xml version="1.0" encoding="utf-8"?>
<a:theme xmlns:a="http://schemas.openxmlformats.org/drawingml/2006/main" name="Contents page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3440"/>
          </a:lnSpc>
          <a:defRPr kumimoji="1" sz="2200" dirty="0" err="1" smtClean="0">
            <a:solidFill>
              <a:srgbClr val="000000"/>
            </a:solidFill>
            <a:ea typeface="Microsoft YaHei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8" id="{10D78E51-8D5A-4682-A2B0-43C2A5B5BB4F}" vid="{BD6C002A-145D-48C4-BC37-8F185842FDD8}"/>
    </a:ext>
  </a:extLst>
</a:theme>
</file>

<file path=ppt/theme/theme3.xml><?xml version="1.0" encoding="utf-8"?>
<a:theme xmlns:a="http://schemas.openxmlformats.org/drawingml/2006/main" name="Chapter page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lnSpc>
            <a:spcPts val="3440"/>
          </a:lnSpc>
          <a:defRPr kumimoji="1" dirty="0" err="1" smtClean="0">
            <a:solidFill>
              <a:srgbClr val="000000"/>
            </a:solidFill>
            <a:ea typeface="Microsoft YaHei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8" id="{10D78E51-8D5A-4682-A2B0-43C2A5B5BB4F}" vid="{9EF9C519-0329-4EF9-B266-404C2A0B68C0}"/>
    </a:ext>
  </a:extLst>
</a:theme>
</file>

<file path=ppt/theme/theme4.xml><?xml version="1.0" encoding="utf-8"?>
<a:theme xmlns:a="http://schemas.openxmlformats.org/drawingml/2006/main" name="End page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4800" dirty="0" err="1" smtClean="0">
            <a:solidFill>
              <a:srgbClr val="000000"/>
            </a:solidFill>
            <a:latin typeface="Arial" panose="020B0604020202020204" pitchFamily="34" charset="0"/>
            <a:ea typeface="Microsoft YaHei" panose="020B0503020204020204" pitchFamily="34" charset="-122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8" id="{10D78E51-8D5A-4682-A2B0-43C2A5B5BB4F}" vid="{19CE10E0-DEB1-4025-A926-EA35B177B1A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3780</TotalTime>
  <Words>4870</Words>
  <Application>Microsoft Macintosh PowerPoint</Application>
  <PresentationFormat>Custom</PresentationFormat>
  <Paragraphs>431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-apple-system</vt:lpstr>
      <vt:lpstr>.AppleSystemUIFont</vt:lpstr>
      <vt:lpstr>Microsoft YaHei</vt:lpstr>
      <vt:lpstr>PingFang SC</vt:lpstr>
      <vt:lpstr>Arial</vt:lpstr>
      <vt:lpstr>Calibri</vt:lpstr>
      <vt:lpstr>Cambria Math</vt:lpstr>
      <vt:lpstr>Helvetica Neue</vt:lpstr>
      <vt:lpstr>verdana</vt:lpstr>
      <vt:lpstr>Cover page_Image version</vt:lpstr>
      <vt:lpstr>Contents page</vt:lpstr>
      <vt:lpstr>Chapter page</vt:lpstr>
      <vt:lpstr>End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Qianhuibin</dc:creator>
  <cp:lastModifiedBy>Ning Lai</cp:lastModifiedBy>
  <cp:revision>468</cp:revision>
  <dcterms:created xsi:type="dcterms:W3CDTF">2020-08-28T08:36:40Z</dcterms:created>
  <dcterms:modified xsi:type="dcterms:W3CDTF">2024-05-03T06:36:13Z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(3)D++HCLswa04WiGSss0+gFo4HCK1EjQJYTczkiTe8NVJcMh3j+E0XO6NofJ+St4jkbg7aD5DS
B5ozE1RrHDrmuYHxDvgumlxO9e4xsxwK1NEJ5zafyF3zbHXWkcnrBFu+BLVYwCgLc/7/KO5L
haB/c05Dnr3HEd9EO/kZmts7w1sJaxxsYBxQ29E3WIFEmKJxYbhZ2RMGVIqhQkcRqOFG5lly
sRw/Tb/rec3UCid+2+</vt:lpwstr>
  </property>
  <property fmtid="{D5CDD505-2E9C-101B-9397-08002B2CF9AE}" pid="3" name="_2015_ms_pID_7253431">
    <vt:lpwstr>Ww6Hr5FB4sqsHNdpn3mSxmJhtcz2TTHPoSfxF+mTldg6R0iMWu01ft
lhiUuhQoDViNMjJoSzRWot6HAs78r4OdLoHcb5IS6cCp/ts+meWK/wNmFMS5nKuUvCzQ5wE9
IjZBACR0OH+0MaGdX3r1BTFeDgYhAZWQbiUl21bKU6TjzXkU/Qyh5vD2lyTj3URFkAcJBLVX
Ey5tgQODoRIzFiXl5IzZp3wcvRa44z63qMif</vt:lpwstr>
  </property>
  <property fmtid="{D5CDD505-2E9C-101B-9397-08002B2CF9AE}" pid="4" name="_2015_ms_pID_7253432">
    <vt:lpwstr>Mw==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1696821761</vt:lpwstr>
  </property>
</Properties>
</file>